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F_4C5A56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9_40981100.xml" ContentType="application/vnd.ms-powerpoint.comment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61"/>
  </p:notesMasterIdLst>
  <p:sldIdLst>
    <p:sldId id="1980" r:id="rId5"/>
    <p:sldId id="440" r:id="rId6"/>
    <p:sldId id="1983" r:id="rId7"/>
    <p:sldId id="441" r:id="rId8"/>
    <p:sldId id="297" r:id="rId9"/>
    <p:sldId id="2076136574" r:id="rId10"/>
    <p:sldId id="2076136575" r:id="rId11"/>
    <p:sldId id="2076136573" r:id="rId12"/>
    <p:sldId id="2076136581" r:id="rId13"/>
    <p:sldId id="2076136579" r:id="rId14"/>
    <p:sldId id="2076136558" r:id="rId15"/>
    <p:sldId id="2076136580" r:id="rId16"/>
    <p:sldId id="2076136635" r:id="rId17"/>
    <p:sldId id="2076136637" r:id="rId18"/>
    <p:sldId id="2076136562" r:id="rId19"/>
    <p:sldId id="2076136559" r:id="rId20"/>
    <p:sldId id="2076136600" r:id="rId21"/>
    <p:sldId id="2076136608" r:id="rId22"/>
    <p:sldId id="2076136607" r:id="rId23"/>
    <p:sldId id="2076136571" r:id="rId24"/>
    <p:sldId id="2076136636" r:id="rId25"/>
    <p:sldId id="2076136577" r:id="rId26"/>
    <p:sldId id="2076136553" r:id="rId27"/>
    <p:sldId id="2076136578" r:id="rId28"/>
    <p:sldId id="2076136583" r:id="rId29"/>
    <p:sldId id="2076136561" r:id="rId30"/>
    <p:sldId id="2076136563" r:id="rId31"/>
    <p:sldId id="2076136582" r:id="rId32"/>
    <p:sldId id="2076136625" r:id="rId33"/>
    <p:sldId id="2076136618" r:id="rId34"/>
    <p:sldId id="2076136584" r:id="rId35"/>
    <p:sldId id="2076136609" r:id="rId36"/>
    <p:sldId id="2076136610" r:id="rId37"/>
    <p:sldId id="2076136611" r:id="rId38"/>
    <p:sldId id="2076136612" r:id="rId39"/>
    <p:sldId id="2076136613" r:id="rId40"/>
    <p:sldId id="2076136620" r:id="rId41"/>
    <p:sldId id="2076136619" r:id="rId42"/>
    <p:sldId id="2076136621" r:id="rId43"/>
    <p:sldId id="2076136592" r:id="rId44"/>
    <p:sldId id="2076136623" r:id="rId45"/>
    <p:sldId id="2076136622" r:id="rId46"/>
    <p:sldId id="2076136624" r:id="rId47"/>
    <p:sldId id="2076136565" r:id="rId48"/>
    <p:sldId id="2076136564" r:id="rId49"/>
    <p:sldId id="2076136640" r:id="rId50"/>
    <p:sldId id="2076136629" r:id="rId51"/>
    <p:sldId id="2076136630" r:id="rId52"/>
    <p:sldId id="2076136631" r:id="rId53"/>
    <p:sldId id="2076136633" r:id="rId54"/>
    <p:sldId id="2076136634" r:id="rId55"/>
    <p:sldId id="2076136638" r:id="rId56"/>
    <p:sldId id="2076136642" r:id="rId57"/>
    <p:sldId id="2076136639" r:id="rId58"/>
    <p:sldId id="2076136641" r:id="rId59"/>
    <p:sldId id="44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114B3-3877-4DD7-8CE0-6C52756EAFF1}">
          <p14:sldIdLst>
            <p14:sldId id="1980"/>
            <p14:sldId id="440"/>
            <p14:sldId id="1983"/>
            <p14:sldId id="441"/>
            <p14:sldId id="297"/>
            <p14:sldId id="2076136574"/>
            <p14:sldId id="2076136575"/>
            <p14:sldId id="2076136573"/>
            <p14:sldId id="2076136581"/>
            <p14:sldId id="2076136579"/>
            <p14:sldId id="2076136558"/>
            <p14:sldId id="2076136580"/>
            <p14:sldId id="2076136635"/>
            <p14:sldId id="2076136637"/>
            <p14:sldId id="2076136562"/>
            <p14:sldId id="2076136559"/>
            <p14:sldId id="2076136600"/>
            <p14:sldId id="2076136608"/>
            <p14:sldId id="2076136607"/>
            <p14:sldId id="2076136571"/>
            <p14:sldId id="2076136636"/>
            <p14:sldId id="2076136577"/>
            <p14:sldId id="2076136553"/>
            <p14:sldId id="2076136578"/>
            <p14:sldId id="2076136583"/>
            <p14:sldId id="2076136561"/>
            <p14:sldId id="2076136563"/>
            <p14:sldId id="2076136582"/>
            <p14:sldId id="2076136625"/>
            <p14:sldId id="2076136618"/>
            <p14:sldId id="2076136584"/>
            <p14:sldId id="2076136609"/>
            <p14:sldId id="2076136610"/>
            <p14:sldId id="2076136611"/>
            <p14:sldId id="2076136612"/>
            <p14:sldId id="2076136613"/>
            <p14:sldId id="2076136620"/>
            <p14:sldId id="2076136619"/>
            <p14:sldId id="2076136621"/>
            <p14:sldId id="2076136592"/>
            <p14:sldId id="2076136623"/>
            <p14:sldId id="2076136622"/>
            <p14:sldId id="2076136624"/>
            <p14:sldId id="2076136565"/>
            <p14:sldId id="2076136564"/>
            <p14:sldId id="2076136640"/>
            <p14:sldId id="2076136629"/>
            <p14:sldId id="2076136630"/>
            <p14:sldId id="2076136631"/>
            <p14:sldId id="2076136633"/>
            <p14:sldId id="2076136634"/>
            <p14:sldId id="2076136638"/>
            <p14:sldId id="2076136642"/>
            <p14:sldId id="2076136639"/>
            <p14:sldId id="2076136641"/>
            <p14:sldId id="444"/>
          </p14:sldIdLst>
        </p14:section>
        <p14:section name="Licensing" id="{F3C31ADF-D6C0-4DA8-8E59-F784B4EF3EDF}">
          <p14:sldIdLst/>
        </p14:section>
        <p14:section name="End" id="{11C94EAC-C93F-4A16-8CB5-207B7AC39DD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698736-CD17-8B3B-27A8-C6F72DD6C94B}" name="Srikanth Gutha" initials="SG" userId="S::srigutha@microsoft.com::1de4ec77-3cd4-4727-9d7c-74657aaa26f5" providerId="AD"/>
  <p188:author id="{A462C085-A983-3774-D849-DDA415E729AE}" name="User1" initials="U" userId="Anonymous_User1" providerId="None"/>
  <p188:author id="{7D3EDEC1-9290-8C12-D6B7-B7AED5C706AE}" name="Yvonne Hamilton" initials="YH" userId="S::yharryma@microsoft.com::d4c2c114-0be8-4b0d-836d-cedba23cf6cf" providerId="AD"/>
  <p188:author id="{B1B281C7-6608-8FFE-52FA-A1B9E11EA095}" name="Srikanth Gutha" initials="SG" userId="S::Srigutha@microsoft.com::1de4ec77-3cd4-4727-9d7c-74657aaa26f5" providerId="AD"/>
  <p188:author id="{ED7DE5FC-625B-55B1-8D03-2D81BD13CEC8}" name="Amber Weise" initials="AW" userId="S::amweise@microsoft.com::3ca30e27-9a99-4c36-a22b-2cf2c031f5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ber Weise" initials="AW" lastIdx="5" clrIdx="0">
    <p:extLst>
      <p:ext uri="{19B8F6BF-5375-455C-9EA6-DF929625EA0E}">
        <p15:presenceInfo xmlns:p15="http://schemas.microsoft.com/office/powerpoint/2012/main" userId="S::amweise@microsoft.com::3ca30e27-9a99-4c36-a22b-2cf2c031f50a" providerId="AD"/>
      </p:ext>
    </p:extLst>
  </p:cmAuthor>
  <p:cmAuthor id="2" name="Srikanth Gutha" initials="SG" lastIdx="1" clrIdx="1">
    <p:extLst>
      <p:ext uri="{19B8F6BF-5375-455C-9EA6-DF929625EA0E}">
        <p15:presenceInfo xmlns:p15="http://schemas.microsoft.com/office/powerpoint/2012/main" userId="S::srigutha@microsoft.com::1de4ec77-3cd4-4727-9d7c-74657aaa26f5" providerId="AD"/>
      </p:ext>
    </p:extLst>
  </p:cmAuthor>
  <p:cmAuthor id="3" name="User1" initials="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4277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39" autoAdjust="0"/>
    <p:restoredTop sz="52121" autoAdjust="0"/>
  </p:normalViewPr>
  <p:slideViewPr>
    <p:cSldViewPr snapToGrid="0">
      <p:cViewPr varScale="1">
        <p:scale>
          <a:sx n="57" d="100"/>
          <a:sy n="57" d="100"/>
        </p:scale>
        <p:origin x="198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a Prieto" userId="1ba7ef86-34a7-4f26-aed3-95c2788a7ad4" providerId="ADAL" clId="{1DCED8BA-5682-4C37-A7CE-52FCFF6CF6D9}"/>
    <pc:docChg chg="custSel modSld">
      <pc:chgData name="Erika Prieto" userId="1ba7ef86-34a7-4f26-aed3-95c2788a7ad4" providerId="ADAL" clId="{1DCED8BA-5682-4C37-A7CE-52FCFF6CF6D9}" dt="2022-07-05T00:48:52.386" v="42" actId="20577"/>
      <pc:docMkLst>
        <pc:docMk/>
      </pc:docMkLst>
      <pc:sldChg chg="modNotesTx">
        <pc:chgData name="Erika Prieto" userId="1ba7ef86-34a7-4f26-aed3-95c2788a7ad4" providerId="ADAL" clId="{1DCED8BA-5682-4C37-A7CE-52FCFF6CF6D9}" dt="2022-07-05T00:43:33.083" v="7" actId="33524"/>
        <pc:sldMkLst>
          <pc:docMk/>
          <pc:sldMk cId="3124863696" sldId="2076136553"/>
        </pc:sldMkLst>
      </pc:sldChg>
      <pc:sldChg chg="modNotesTx">
        <pc:chgData name="Erika Prieto" userId="1ba7ef86-34a7-4f26-aed3-95c2788a7ad4" providerId="ADAL" clId="{1DCED8BA-5682-4C37-A7CE-52FCFF6CF6D9}" dt="2022-07-05T00:48:52.386" v="42" actId="20577"/>
        <pc:sldMkLst>
          <pc:docMk/>
          <pc:sldMk cId="3166563262" sldId="2076136563"/>
        </pc:sldMkLst>
      </pc:sldChg>
      <pc:sldChg chg="modNotesTx">
        <pc:chgData name="Erika Prieto" userId="1ba7ef86-34a7-4f26-aed3-95c2788a7ad4" providerId="ADAL" clId="{1DCED8BA-5682-4C37-A7CE-52FCFF6CF6D9}" dt="2022-07-05T00:47:32.449" v="18"/>
        <pc:sldMkLst>
          <pc:docMk/>
          <pc:sldMk cId="1394025242" sldId="2076136578"/>
        </pc:sldMkLst>
      </pc:sldChg>
    </pc:docChg>
  </pc:docChgLst>
  <pc:docChgLst>
    <pc:chgData name="Frank Chen" userId="f13bd8c1-7a26-4e57-9c9a-a60ac791840a" providerId="ADAL" clId="{6A712825-1009-4AED-8650-D84850F1E92A}"/>
    <pc:docChg chg="custSel addSld modSld sldOrd modSection">
      <pc:chgData name="Frank Chen" userId="f13bd8c1-7a26-4e57-9c9a-a60ac791840a" providerId="ADAL" clId="{6A712825-1009-4AED-8650-D84850F1E92A}" dt="2020-11-26T02:02:48.244" v="1488" actId="1076"/>
      <pc:docMkLst>
        <pc:docMk/>
      </pc:docMkLst>
      <pc:sldChg chg="addSp delSp modSp add mod">
        <pc:chgData name="Frank Chen" userId="f13bd8c1-7a26-4e57-9c9a-a60ac791840a" providerId="ADAL" clId="{6A712825-1009-4AED-8650-D84850F1E92A}" dt="2020-11-26T01:47:59.938" v="855" actId="20577"/>
        <pc:sldMkLst>
          <pc:docMk/>
          <pc:sldMk cId="3591765201" sldId="2076136641"/>
        </pc:sldMkLst>
        <pc:spChg chg="mod">
          <ac:chgData name="Frank Chen" userId="f13bd8c1-7a26-4e57-9c9a-a60ac791840a" providerId="ADAL" clId="{6A712825-1009-4AED-8650-D84850F1E92A}" dt="2020-11-25T19:23:08.643" v="66" actId="20577"/>
          <ac:spMkLst>
            <pc:docMk/>
            <pc:sldMk cId="3591765201" sldId="2076136641"/>
            <ac:spMk id="2" creationId="{21D642D7-58B1-401D-A3EE-AF460DC0E79F}"/>
          </ac:spMkLst>
        </pc:spChg>
        <pc:spChg chg="mod">
          <ac:chgData name="Frank Chen" userId="f13bd8c1-7a26-4e57-9c9a-a60ac791840a" providerId="ADAL" clId="{6A712825-1009-4AED-8650-D84850F1E92A}" dt="2020-11-26T01:47:59.938" v="855" actId="20577"/>
          <ac:spMkLst>
            <pc:docMk/>
            <pc:sldMk cId="3591765201" sldId="2076136641"/>
            <ac:spMk id="4" creationId="{3792A1FB-3B2B-411A-A0B6-1D061F9D6DD8}"/>
          </ac:spMkLst>
        </pc:spChg>
        <pc:picChg chg="add del mod">
          <ac:chgData name="Frank Chen" userId="f13bd8c1-7a26-4e57-9c9a-a60ac791840a" providerId="ADAL" clId="{6A712825-1009-4AED-8650-D84850F1E92A}" dt="2020-11-25T21:47:58.740" v="549" actId="478"/>
          <ac:picMkLst>
            <pc:docMk/>
            <pc:sldMk cId="3591765201" sldId="2076136641"/>
            <ac:picMk id="5" creationId="{A9DDDFD6-6580-4FB8-BB17-493E6CDAECE4}"/>
          </ac:picMkLst>
        </pc:picChg>
        <pc:picChg chg="del">
          <ac:chgData name="Frank Chen" userId="f13bd8c1-7a26-4e57-9c9a-a60ac791840a" providerId="ADAL" clId="{6A712825-1009-4AED-8650-D84850F1E92A}" dt="2020-11-25T19:30:10.451" v="546" actId="478"/>
          <ac:picMkLst>
            <pc:docMk/>
            <pc:sldMk cId="3591765201" sldId="2076136641"/>
            <ac:picMk id="6" creationId="{69109178-3C26-4DAE-A638-63C2F36B1053}"/>
          </ac:picMkLst>
        </pc:picChg>
        <pc:picChg chg="add del mod">
          <ac:chgData name="Frank Chen" userId="f13bd8c1-7a26-4e57-9c9a-a60ac791840a" providerId="ADAL" clId="{6A712825-1009-4AED-8650-D84850F1E92A}" dt="2020-11-25T21:53:26.502" v="791" actId="478"/>
          <ac:picMkLst>
            <pc:docMk/>
            <pc:sldMk cId="3591765201" sldId="2076136641"/>
            <ac:picMk id="8" creationId="{BB845D74-42AD-4658-BE9E-AB0AC0DB3E9C}"/>
          </ac:picMkLst>
        </pc:picChg>
        <pc:picChg chg="add del">
          <ac:chgData name="Frank Chen" userId="f13bd8c1-7a26-4e57-9c9a-a60ac791840a" providerId="ADAL" clId="{6A712825-1009-4AED-8650-D84850F1E92A}" dt="2020-11-25T21:53:30.230" v="792" actId="478"/>
          <ac:picMkLst>
            <pc:docMk/>
            <pc:sldMk cId="3591765201" sldId="2076136641"/>
            <ac:picMk id="10" creationId="{F4B691AA-D626-46E2-8E07-33EC36EC356A}"/>
          </ac:picMkLst>
        </pc:picChg>
        <pc:picChg chg="add mod">
          <ac:chgData name="Frank Chen" userId="f13bd8c1-7a26-4e57-9c9a-a60ac791840a" providerId="ADAL" clId="{6A712825-1009-4AED-8650-D84850F1E92A}" dt="2020-11-25T21:54:01.857" v="794" actId="1076"/>
          <ac:picMkLst>
            <pc:docMk/>
            <pc:sldMk cId="3591765201" sldId="2076136641"/>
            <ac:picMk id="12" creationId="{C964ABA2-A58F-4C40-B96A-CF19F4E95D44}"/>
          </ac:picMkLst>
        </pc:picChg>
        <pc:picChg chg="add mod">
          <ac:chgData name="Frank Chen" userId="f13bd8c1-7a26-4e57-9c9a-a60ac791840a" providerId="ADAL" clId="{6A712825-1009-4AED-8650-D84850F1E92A}" dt="2020-11-25T21:56:53.492" v="802" actId="14100"/>
          <ac:picMkLst>
            <pc:docMk/>
            <pc:sldMk cId="3591765201" sldId="2076136641"/>
            <ac:picMk id="14" creationId="{ABDF276F-92E3-4AEC-BCB9-2CA1B5D52DB2}"/>
          </ac:picMkLst>
        </pc:picChg>
        <pc:picChg chg="add mod">
          <ac:chgData name="Frank Chen" userId="f13bd8c1-7a26-4e57-9c9a-a60ac791840a" providerId="ADAL" clId="{6A712825-1009-4AED-8650-D84850F1E92A}" dt="2020-11-25T21:56:44.506" v="800" actId="1076"/>
          <ac:picMkLst>
            <pc:docMk/>
            <pc:sldMk cId="3591765201" sldId="2076136641"/>
            <ac:picMk id="16" creationId="{7EC2E369-58BC-43E3-8C86-90E528B916B1}"/>
          </ac:picMkLst>
        </pc:picChg>
      </pc:sldChg>
      <pc:sldChg chg="addSp delSp modSp add mod ord">
        <pc:chgData name="Frank Chen" userId="f13bd8c1-7a26-4e57-9c9a-a60ac791840a" providerId="ADAL" clId="{6A712825-1009-4AED-8650-D84850F1E92A}" dt="2020-11-26T02:02:48.244" v="1488" actId="1076"/>
        <pc:sldMkLst>
          <pc:docMk/>
          <pc:sldMk cId="284686531" sldId="2076136642"/>
        </pc:sldMkLst>
        <pc:spChg chg="mod">
          <ac:chgData name="Frank Chen" userId="f13bd8c1-7a26-4e57-9c9a-a60ac791840a" providerId="ADAL" clId="{6A712825-1009-4AED-8650-D84850F1E92A}" dt="2020-11-26T01:55:36.027" v="1032" actId="20577"/>
          <ac:spMkLst>
            <pc:docMk/>
            <pc:sldMk cId="284686531" sldId="2076136642"/>
            <ac:spMk id="2" creationId="{21D642D7-58B1-401D-A3EE-AF460DC0E79F}"/>
          </ac:spMkLst>
        </pc:spChg>
        <pc:spChg chg="mod">
          <ac:chgData name="Frank Chen" userId="f13bd8c1-7a26-4e57-9c9a-a60ac791840a" providerId="ADAL" clId="{6A712825-1009-4AED-8650-D84850F1E92A}" dt="2020-11-26T01:58:31.179" v="1262" actId="20577"/>
          <ac:spMkLst>
            <pc:docMk/>
            <pc:sldMk cId="284686531" sldId="2076136642"/>
            <ac:spMk id="4" creationId="{3792A1FB-3B2B-411A-A0B6-1D061F9D6DD8}"/>
          </ac:spMkLst>
        </pc:spChg>
        <pc:graphicFrameChg chg="add mod modGraphic">
          <ac:chgData name="Frank Chen" userId="f13bd8c1-7a26-4e57-9c9a-a60ac791840a" providerId="ADAL" clId="{6A712825-1009-4AED-8650-D84850F1E92A}" dt="2020-11-26T02:02:48.244" v="1488" actId="1076"/>
          <ac:graphicFrameMkLst>
            <pc:docMk/>
            <pc:sldMk cId="284686531" sldId="2076136642"/>
            <ac:graphicFrameMk id="3" creationId="{68DBFBDE-6653-4827-94FD-6BBD60B133B9}"/>
          </ac:graphicFrameMkLst>
        </pc:graphicFrameChg>
        <pc:picChg chg="del">
          <ac:chgData name="Frank Chen" userId="f13bd8c1-7a26-4e57-9c9a-a60ac791840a" providerId="ADAL" clId="{6A712825-1009-4AED-8650-D84850F1E92A}" dt="2020-11-26T01:44:52.444" v="846" actId="478"/>
          <ac:picMkLst>
            <pc:docMk/>
            <pc:sldMk cId="284686531" sldId="2076136642"/>
            <ac:picMk id="12" creationId="{C964ABA2-A58F-4C40-B96A-CF19F4E95D44}"/>
          </ac:picMkLst>
        </pc:picChg>
        <pc:picChg chg="del">
          <ac:chgData name="Frank Chen" userId="f13bd8c1-7a26-4e57-9c9a-a60ac791840a" providerId="ADAL" clId="{6A712825-1009-4AED-8650-D84850F1E92A}" dt="2020-11-26T01:44:53.773" v="848" actId="478"/>
          <ac:picMkLst>
            <pc:docMk/>
            <pc:sldMk cId="284686531" sldId="2076136642"/>
            <ac:picMk id="14" creationId="{ABDF276F-92E3-4AEC-BCB9-2CA1B5D52DB2}"/>
          </ac:picMkLst>
        </pc:picChg>
        <pc:picChg chg="del">
          <ac:chgData name="Frank Chen" userId="f13bd8c1-7a26-4e57-9c9a-a60ac791840a" providerId="ADAL" clId="{6A712825-1009-4AED-8650-D84850F1E92A}" dt="2020-11-26T01:44:53.207" v="847" actId="478"/>
          <ac:picMkLst>
            <pc:docMk/>
            <pc:sldMk cId="284686531" sldId="2076136642"/>
            <ac:picMk id="16" creationId="{7EC2E369-58BC-43E3-8C86-90E528B916B1}"/>
          </ac:picMkLst>
        </pc:picChg>
      </pc:sldChg>
    </pc:docChg>
  </pc:docChgLst>
  <pc:docChgLst>
    <pc:chgData name="Frank Chen" userId="f13bd8c1-7a26-4e57-9c9a-a60ac791840a" providerId="ADAL" clId="{887DBB03-4B02-4DD4-89F6-12F7F9282657}"/>
    <pc:docChg chg="undo redo custSel modSld">
      <pc:chgData name="Frank Chen" userId="f13bd8c1-7a26-4e57-9c9a-a60ac791840a" providerId="ADAL" clId="{887DBB03-4B02-4DD4-89F6-12F7F9282657}" dt="2020-12-06T20:07:01.117" v="298" actId="20577"/>
      <pc:docMkLst>
        <pc:docMk/>
      </pc:docMkLst>
      <pc:sldChg chg="addSp modSp mod">
        <pc:chgData name="Frank Chen" userId="f13bd8c1-7a26-4e57-9c9a-a60ac791840a" providerId="ADAL" clId="{887DBB03-4B02-4DD4-89F6-12F7F9282657}" dt="2020-12-06T20:05:47.991" v="224" actId="1076"/>
        <pc:sldMkLst>
          <pc:docMk/>
          <pc:sldMk cId="3591765201" sldId="2076136641"/>
        </pc:sldMkLst>
        <pc:spChg chg="add mod">
          <ac:chgData name="Frank Chen" userId="f13bd8c1-7a26-4e57-9c9a-a60ac791840a" providerId="ADAL" clId="{887DBB03-4B02-4DD4-89F6-12F7F9282657}" dt="2020-12-06T20:05:47.991" v="224" actId="1076"/>
          <ac:spMkLst>
            <pc:docMk/>
            <pc:sldMk cId="3591765201" sldId="2076136641"/>
            <ac:spMk id="3" creationId="{0612BA3F-7AC2-4D7F-AF49-8E0E2423A2D8}"/>
          </ac:spMkLst>
        </pc:spChg>
      </pc:sldChg>
      <pc:sldChg chg="addSp delSp modSp mod">
        <pc:chgData name="Frank Chen" userId="f13bd8c1-7a26-4e57-9c9a-a60ac791840a" providerId="ADAL" clId="{887DBB03-4B02-4DD4-89F6-12F7F9282657}" dt="2020-12-06T20:07:01.117" v="298" actId="20577"/>
        <pc:sldMkLst>
          <pc:docMk/>
          <pc:sldMk cId="284686531" sldId="2076136642"/>
        </pc:sldMkLst>
        <pc:spChg chg="mod">
          <ac:chgData name="Frank Chen" userId="f13bd8c1-7a26-4e57-9c9a-a60ac791840a" providerId="ADAL" clId="{887DBB03-4B02-4DD4-89F6-12F7F9282657}" dt="2020-12-06T20:03:34.970" v="152"/>
          <ac:spMkLst>
            <pc:docMk/>
            <pc:sldMk cId="284686531" sldId="2076136642"/>
            <ac:spMk id="4" creationId="{3792A1FB-3B2B-411A-A0B6-1D061F9D6DD8}"/>
          </ac:spMkLst>
        </pc:spChg>
        <pc:spChg chg="add del mod">
          <ac:chgData name="Frank Chen" userId="f13bd8c1-7a26-4e57-9c9a-a60ac791840a" providerId="ADAL" clId="{887DBB03-4B02-4DD4-89F6-12F7F9282657}" dt="2020-12-06T19:49:30.379" v="77" actId="478"/>
          <ac:spMkLst>
            <pc:docMk/>
            <pc:sldMk cId="284686531" sldId="2076136642"/>
            <ac:spMk id="13" creationId="{74B1DE6E-427D-423E-ACDF-08AE2FB95A4E}"/>
          </ac:spMkLst>
        </pc:spChg>
        <pc:spChg chg="add mod">
          <ac:chgData name="Frank Chen" userId="f13bd8c1-7a26-4e57-9c9a-a60ac791840a" providerId="ADAL" clId="{887DBB03-4B02-4DD4-89F6-12F7F9282657}" dt="2020-12-06T19:50:23.484" v="101" actId="1037"/>
          <ac:spMkLst>
            <pc:docMk/>
            <pc:sldMk cId="284686531" sldId="2076136642"/>
            <ac:spMk id="14" creationId="{BD4EAFBD-A02D-4DF7-987A-9AFFF34D4206}"/>
          </ac:spMkLst>
        </pc:spChg>
        <pc:spChg chg="add mod">
          <ac:chgData name="Frank Chen" userId="f13bd8c1-7a26-4e57-9c9a-a60ac791840a" providerId="ADAL" clId="{887DBB03-4B02-4DD4-89F6-12F7F9282657}" dt="2020-12-06T20:07:01.117" v="298" actId="20577"/>
          <ac:spMkLst>
            <pc:docMk/>
            <pc:sldMk cId="284686531" sldId="2076136642"/>
            <ac:spMk id="16" creationId="{4D3F1BA9-6AE1-4E9D-8D91-A0A6F62E8089}"/>
          </ac:spMkLst>
        </pc:spChg>
        <pc:graphicFrameChg chg="add del mod">
          <ac:chgData name="Frank Chen" userId="f13bd8c1-7a26-4e57-9c9a-a60ac791840a" providerId="ADAL" clId="{887DBB03-4B02-4DD4-89F6-12F7F9282657}" dt="2020-12-06T19:23:34.316" v="3" actId="478"/>
          <ac:graphicFrameMkLst>
            <pc:docMk/>
            <pc:sldMk cId="284686531" sldId="2076136642"/>
            <ac:graphicFrameMk id="3" creationId="{68DBFBDE-6653-4827-94FD-6BBD60B133B9}"/>
          </ac:graphicFrameMkLst>
        </pc:graphicFrameChg>
        <pc:picChg chg="add mod">
          <ac:chgData name="Frank Chen" userId="f13bd8c1-7a26-4e57-9c9a-a60ac791840a" providerId="ADAL" clId="{887DBB03-4B02-4DD4-89F6-12F7F9282657}" dt="2020-12-06T19:23:39.318" v="5" actId="1076"/>
          <ac:picMkLst>
            <pc:docMk/>
            <pc:sldMk cId="284686531" sldId="2076136642"/>
            <ac:picMk id="6" creationId="{A09CAFD5-FB1C-4411-9943-F46BF1958913}"/>
          </ac:picMkLst>
        </pc:picChg>
        <pc:picChg chg="add mod">
          <ac:chgData name="Frank Chen" userId="f13bd8c1-7a26-4e57-9c9a-a60ac791840a" providerId="ADAL" clId="{887DBB03-4B02-4DD4-89F6-12F7F9282657}" dt="2020-12-06T19:47:09.650" v="66" actId="1076"/>
          <ac:picMkLst>
            <pc:docMk/>
            <pc:sldMk cId="284686531" sldId="2076136642"/>
            <ac:picMk id="8" creationId="{D68E6B3D-B6CA-4D8F-92AB-358FB66788B0}"/>
          </ac:picMkLst>
        </pc:picChg>
        <pc:picChg chg="add mod">
          <ac:chgData name="Frank Chen" userId="f13bd8c1-7a26-4e57-9c9a-a60ac791840a" providerId="ADAL" clId="{887DBB03-4B02-4DD4-89F6-12F7F9282657}" dt="2020-12-06T19:47:17.660" v="69" actId="1076"/>
          <ac:picMkLst>
            <pc:docMk/>
            <pc:sldMk cId="284686531" sldId="2076136642"/>
            <ac:picMk id="10" creationId="{E035E51F-F72C-4DCE-B5D0-A0C49DC41960}"/>
          </ac:picMkLst>
        </pc:picChg>
        <pc:picChg chg="add mod">
          <ac:chgData name="Frank Chen" userId="f13bd8c1-7a26-4e57-9c9a-a60ac791840a" providerId="ADAL" clId="{887DBB03-4B02-4DD4-89F6-12F7F9282657}" dt="2020-12-06T19:47:13.889" v="68" actId="1076"/>
          <ac:picMkLst>
            <pc:docMk/>
            <pc:sldMk cId="284686531" sldId="2076136642"/>
            <ac:picMk id="12" creationId="{5F58103A-C222-45E8-98CE-564C1DDAB2AE}"/>
          </ac:picMkLst>
        </pc:picChg>
      </pc:sldChg>
    </pc:docChg>
  </pc:docChgLst>
</pc:chgInfo>
</file>

<file path=ppt/comments/modernComment_129_40981100.xml><?xml version="1.0" encoding="utf-8"?>
<p188:cmLst xmlns:a="http://schemas.openxmlformats.org/drawingml/2006/main" xmlns:r="http://schemas.openxmlformats.org/officeDocument/2006/relationships" xmlns:p188="http://schemas.microsoft.com/office/powerpoint/2018/8/main">
  <p188:cm id="{3E7E96A1-6AAF-4D0C-8ADF-C8E248581930}" authorId="{B1B281C7-6608-8FFE-52FA-A1B9E11EA095}" status="resolved" created="2020-07-01T17:07:12.802">
    <ac:deMkLst xmlns:ac="http://schemas.microsoft.com/office/drawing/2013/main/command">
      <pc:docMk xmlns:pc="http://schemas.microsoft.com/office/powerpoint/2013/main/command"/>
      <pc:sldMk xmlns:pc="http://schemas.microsoft.com/office/powerpoint/2013/main/command" cId="1083707648" sldId="297"/>
      <ac:spMk id="3" creationId="{397EFE3C-103F-468B-BBA2-1D8E61F543BB}"/>
    </ac:deMkLst>
    <p188:pos x="6351847" y="2411329"/>
    <p188:txBody>
      <a:bodyPr/>
      <a:lstStyle/>
      <a:p>
        <a:r>
          <a:rPr lang="en-US"/>
          <a:t>As the Workflow Infrastructure is deprecated, we can drop this benefit of WF I think..</a:t>
        </a:r>
      </a:p>
    </p188:txBody>
  </p188:cm>
</p188:cmLst>
</file>

<file path=ppt/comments/modernComment_7BF_4C5A565.xml><?xml version="1.0" encoding="utf-8"?>
<p188:cmLst xmlns:a="http://schemas.openxmlformats.org/drawingml/2006/main" xmlns:r="http://schemas.openxmlformats.org/officeDocument/2006/relationships" xmlns:p188="http://schemas.microsoft.com/office/powerpoint/2018/8/main">
  <p188:cm id="{CA4240DC-91ED-B9A2-7098-3DA6683F8AA7}" authorId="{A462C085-A983-3774-D849-DDA415E729AE}" created="2020-08-17T23:41:38.485">
    <pc:sldMkLst xmlns:pc="http://schemas.microsoft.com/office/powerpoint/2013/main/command">
      <pc:docMk/>
      <pc:sldMk cId="80061797" sldId="1983"/>
    </pc:sldMkLst>
    <p188:pos x="4521200" y="6184900"/>
    <p188:txBody>
      <a:bodyPr/>
      <a:lstStyle/>
      <a:p>
        <a:r>
          <a:rPr lang="en-US"/>
          <a:t>Global: Check if Microsoft copyright/confidentiality footer is required on each page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2010 Workflow</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2010 workflows, released with SharePoint Server 2010, are hosted, and executed in SharePoint workflow runtime.</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SharePoint 2013 Workflow</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SharePoint 2013 workflows, released with SharePoint Server 2013, are hosted in SharePoint, and executed in Workflow Manager, that runs independently.</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B0A2FEEC-FA94-4A87-A94F-5A37C94AD764}">
      <dgm:prSet phldrT="[Text]" custT="1"/>
      <dgm:spPr/>
      <dgm:t>
        <a:bodyPr/>
        <a:lstStyle/>
        <a:p>
          <a:pPr>
            <a:buFont typeface="Arial" panose="020B0604020202020204" pitchFamily="34" charset="0"/>
            <a:buChar char="•"/>
          </a:pPr>
          <a:r>
            <a:rPr lang="en-US" sz="2000" dirty="0"/>
            <a:t>Workflow engine lives in SharePoint</a:t>
          </a:r>
        </a:p>
      </dgm:t>
    </dgm:pt>
    <dgm:pt modelId="{9BDB33F5-7336-4123-87E3-7446C1F481D6}" type="parTrans" cxnId="{2AA348C2-F26A-466C-9DC5-70203EEE3A03}">
      <dgm:prSet/>
      <dgm:spPr/>
      <dgm:t>
        <a:bodyPr/>
        <a:lstStyle/>
        <a:p>
          <a:endParaRPr lang="en-US"/>
        </a:p>
      </dgm:t>
    </dgm:pt>
    <dgm:pt modelId="{099319AE-E155-4B08-80FD-18F5C5BED47F}" type="sibTrans" cxnId="{2AA348C2-F26A-466C-9DC5-70203EEE3A03}">
      <dgm:prSet/>
      <dgm:spPr/>
      <dgm:t>
        <a:bodyPr/>
        <a:lstStyle/>
        <a:p>
          <a:endParaRPr lang="en-US"/>
        </a:p>
      </dgm:t>
    </dgm:pt>
    <dgm:pt modelId="{AE8C4BB7-B5B3-45F4-89C5-18E82739BC97}">
      <dgm:prSet custT="1"/>
      <dgm:spPr/>
      <dgm:t>
        <a:bodyPr/>
        <a:lstStyle/>
        <a:p>
          <a:pPr>
            <a:buFont typeface="Arial" panose="020B0604020202020204" pitchFamily="34" charset="0"/>
            <a:buNone/>
          </a:pPr>
          <a:endParaRPr lang="en-US" sz="2000" dirty="0"/>
        </a:p>
      </dgm:t>
    </dgm:pt>
    <dgm:pt modelId="{36FAC644-CC71-498E-9DE5-9EB2DE6598EC}" type="parTrans" cxnId="{690D8607-E707-44FB-8E9D-A84BE10B3053}">
      <dgm:prSet/>
      <dgm:spPr/>
      <dgm:t>
        <a:bodyPr/>
        <a:lstStyle/>
        <a:p>
          <a:endParaRPr lang="en-US"/>
        </a:p>
      </dgm:t>
    </dgm:pt>
    <dgm:pt modelId="{CC01F229-069A-44F9-8DDE-2616DD32DEAA}" type="sibTrans" cxnId="{690D8607-E707-44FB-8E9D-A84BE10B3053}">
      <dgm:prSet/>
      <dgm:spPr/>
      <dgm:t>
        <a:bodyPr/>
        <a:lstStyle/>
        <a:p>
          <a:endParaRPr lang="en-US"/>
        </a:p>
      </dgm:t>
    </dgm:pt>
    <dgm:pt modelId="{D401983C-3855-4E3B-8145-860F975120AF}">
      <dgm:prSet phldrT="[Text]" custT="1"/>
      <dgm:spPr/>
      <dgm:t>
        <a:bodyPr/>
        <a:lstStyle/>
        <a:p>
          <a:pPr>
            <a:buFont typeface="Arial" panose="020B0604020202020204" pitchFamily="34" charset="0"/>
            <a:buChar char="•"/>
          </a:pPr>
          <a:r>
            <a:rPr lang="en-US" sz="2000" dirty="0"/>
            <a:t>Workflow engine lives outside of SharePoint</a:t>
          </a:r>
        </a:p>
      </dgm:t>
    </dgm:pt>
    <dgm:pt modelId="{C1F9FEE4-6AEE-4095-B6E1-1FC952AB75B6}" type="parTrans" cxnId="{20C9024B-38AB-4397-8E36-9BC6C7BD83C9}">
      <dgm:prSet/>
      <dgm:spPr/>
      <dgm:t>
        <a:bodyPr/>
        <a:lstStyle/>
        <a:p>
          <a:endParaRPr lang="en-US"/>
        </a:p>
      </dgm:t>
    </dgm:pt>
    <dgm:pt modelId="{72BDC927-0DCE-46DA-B46A-FBC6F5A6E5F2}" type="sibTrans" cxnId="{20C9024B-38AB-4397-8E36-9BC6C7BD83C9}">
      <dgm:prSet/>
      <dgm:spPr/>
      <dgm:t>
        <a:bodyPr/>
        <a:lstStyle/>
        <a:p>
          <a:endParaRPr lang="en-US"/>
        </a:p>
      </dgm:t>
    </dgm:pt>
    <dgm:pt modelId="{D8F02DD6-5CB7-4C39-87D3-48ED3E58E2E7}">
      <dgm:prSet custT="1"/>
      <dgm:spPr/>
      <dgm:t>
        <a:bodyPr/>
        <a:lstStyle/>
        <a:p>
          <a:pPr>
            <a:buFont typeface="Arial" panose="020B0604020202020204" pitchFamily="34" charset="0"/>
            <a:buNone/>
          </a:pPr>
          <a:endParaRPr lang="en-US" sz="2000" dirty="0"/>
        </a:p>
      </dgm:t>
    </dgm:pt>
    <dgm:pt modelId="{AD01D5B1-EDC2-4D81-B2D2-26C7B1A53D22}" type="parTrans" cxnId="{509A2511-78B3-44B4-9235-2C7EC86C4C5C}">
      <dgm:prSet/>
      <dgm:spPr/>
      <dgm:t>
        <a:bodyPr/>
        <a:lstStyle/>
        <a:p>
          <a:endParaRPr lang="en-US"/>
        </a:p>
      </dgm:t>
    </dgm:pt>
    <dgm:pt modelId="{446934C9-E59A-4FDC-9BFB-8299C6F169E5}" type="sibTrans" cxnId="{509A2511-78B3-44B4-9235-2C7EC86C4C5C}">
      <dgm:prSet/>
      <dgm:spPr/>
      <dgm:t>
        <a:bodyPr/>
        <a:lstStyle/>
        <a:p>
          <a:endParaRPr lang="en-US"/>
        </a:p>
      </dgm:t>
    </dgm:pt>
    <dgm:pt modelId="{FA1DCE7D-169C-4DA3-8605-677DCC52625F}">
      <dgm:prSet phldrT="[Text]" custT="1"/>
      <dgm:spPr/>
      <dgm:t>
        <a:bodyPr/>
        <a:lstStyle/>
        <a:p>
          <a:pPr>
            <a:buFont typeface="Arial" panose="020B0604020202020204" pitchFamily="34" charset="0"/>
            <a:buChar char="•"/>
          </a:pPr>
          <a:r>
            <a:rPr lang="en-US" sz="2000" b="1" dirty="0"/>
            <a:t>As of Nov 2020 SharePoint 2010 Workflow will be retired</a:t>
          </a:r>
        </a:p>
      </dgm:t>
    </dgm:pt>
    <dgm:pt modelId="{A3D393C9-2170-42DE-9EE0-438B89366A57}" type="parTrans" cxnId="{23B1139E-90EA-4968-B6C3-75CA8D858E4B}">
      <dgm:prSet/>
      <dgm:spPr/>
      <dgm:t>
        <a:bodyPr/>
        <a:lstStyle/>
        <a:p>
          <a:endParaRPr lang="en-US"/>
        </a:p>
      </dgm:t>
    </dgm:pt>
    <dgm:pt modelId="{82D2161D-E138-46A9-84C9-52C49D0710CD}" type="sibTrans" cxnId="{23B1139E-90EA-4968-B6C3-75CA8D858E4B}">
      <dgm:prSet/>
      <dgm:spPr/>
      <dgm:t>
        <a:bodyPr/>
        <a:lstStyle/>
        <a:p>
          <a:endParaRPr lang="en-US"/>
        </a:p>
      </dgm:t>
    </dgm:pt>
    <dgm:pt modelId="{7EFA4020-2848-4491-A038-FDFF8F5C920F}">
      <dgm:prSet custT="1"/>
      <dgm:spPr/>
      <dgm:t>
        <a:bodyPr/>
        <a:lstStyle/>
        <a:p>
          <a:pPr>
            <a:buFont typeface="Arial" panose="020B0604020202020204" pitchFamily="34" charset="0"/>
            <a:buChar char="•"/>
          </a:pPr>
          <a:endParaRPr lang="en-US" sz="2000" dirty="0"/>
        </a:p>
      </dgm:t>
    </dgm:pt>
    <dgm:pt modelId="{962490CB-7824-4BF7-B64E-02EE6F347F75}" type="parTrans" cxnId="{6AB88A67-AD82-4D8E-912C-9D31C9BB79D2}">
      <dgm:prSet/>
      <dgm:spPr/>
      <dgm:t>
        <a:bodyPr/>
        <a:lstStyle/>
        <a:p>
          <a:endParaRPr lang="en-US"/>
        </a:p>
      </dgm:t>
    </dgm:pt>
    <dgm:pt modelId="{9EBCCC9D-69C0-499A-85AE-6BB7CDEC4A01}" type="sibTrans" cxnId="{6AB88A67-AD82-4D8E-912C-9D31C9BB79D2}">
      <dgm:prSet/>
      <dgm:spPr/>
      <dgm:t>
        <a:bodyPr/>
        <a:lstStyle/>
        <a:p>
          <a:endParaRPr lang="en-US"/>
        </a:p>
      </dgm:t>
    </dgm:pt>
    <dgm:pt modelId="{E8FEE2DF-C007-4A39-A2D1-FECEF986D13D}">
      <dgm:prSet phldrT="[Text]" custT="1"/>
      <dgm:spPr/>
      <dgm:t>
        <a:bodyPr/>
        <a:lstStyle/>
        <a:p>
          <a:pPr>
            <a:buFont typeface="Arial" panose="020B0604020202020204" pitchFamily="34" charset="0"/>
            <a:buChar char="•"/>
          </a:pPr>
          <a:endParaRPr lang="en-US" sz="2000" dirty="0"/>
        </a:p>
      </dgm:t>
    </dgm:pt>
    <dgm:pt modelId="{5464C7BB-960F-460F-AD15-AA4F35F2C993}" type="parTrans" cxnId="{6BC9E65A-7677-489B-94CF-17F37A118875}">
      <dgm:prSet/>
      <dgm:spPr/>
      <dgm:t>
        <a:bodyPr/>
        <a:lstStyle/>
        <a:p>
          <a:endParaRPr lang="en-US"/>
        </a:p>
      </dgm:t>
    </dgm:pt>
    <dgm:pt modelId="{5B2A8061-F540-41D9-962F-849917C96E4A}" type="sibTrans" cxnId="{6BC9E65A-7677-489B-94CF-17F37A118875}">
      <dgm:prSet/>
      <dgm:spPr/>
      <dgm:t>
        <a:bodyPr/>
        <a:lstStyle/>
        <a:p>
          <a:endParaRPr lang="en-US"/>
        </a:p>
      </dgm:t>
    </dgm:pt>
    <dgm:pt modelId="{A3EA0EE9-80E7-4670-A52E-E235B4C2B98D}">
      <dgm:prSet phldrT="[Text]" custT="1"/>
      <dgm:spPr/>
      <dgm:t>
        <a:bodyPr/>
        <a:lstStyle/>
        <a:p>
          <a:pPr>
            <a:buFont typeface="Arial" panose="020B0604020202020204" pitchFamily="34" charset="0"/>
            <a:buChar char="•"/>
          </a:pPr>
          <a:endParaRPr lang="en-US" sz="2000" dirty="0"/>
        </a:p>
      </dgm:t>
    </dgm:pt>
    <dgm:pt modelId="{5F26CD82-1C62-4927-8736-6A44C0B55BC2}" type="parTrans" cxnId="{F19D9ABE-5656-45E3-86E3-0FD0F4D32696}">
      <dgm:prSet/>
      <dgm:spPr/>
      <dgm:t>
        <a:bodyPr/>
        <a:lstStyle/>
        <a:p>
          <a:endParaRPr lang="en-US"/>
        </a:p>
      </dgm:t>
    </dgm:pt>
    <dgm:pt modelId="{A5ECF4EC-F78F-4C57-935B-D56E2D65DC10}" type="sibTrans" cxnId="{F19D9ABE-5656-45E3-86E3-0FD0F4D3269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690D8607-E707-44FB-8E9D-A84BE10B3053}" srcId="{B5664258-86E4-48FF-9B0B-6D88088651DD}" destId="{AE8C4BB7-B5B3-45F4-89C5-18E82739BC97}" srcOrd="6" destOrd="0" parTransId="{36FAC644-CC71-498E-9DE5-9EB2DE6598EC}" sibTransId="{CC01F229-069A-44F9-8DDE-2616DD32DEAA}"/>
    <dgm:cxn modelId="{509A2511-78B3-44B4-9235-2C7EC86C4C5C}" srcId="{35AE0026-306D-4FF9-845A-78FE0BF90EB9}" destId="{D8F02DD6-5CB7-4C39-87D3-48ED3E58E2E7}" srcOrd="2" destOrd="0" parTransId="{AD01D5B1-EDC2-4D81-B2D2-26C7B1A53D22}" sibTransId="{446934C9-E59A-4FDC-9BFB-8299C6F169E5}"/>
    <dgm:cxn modelId="{60C47430-8895-4687-94C6-ED368C017FF7}" type="presOf" srcId="{B0A2FEEC-FA94-4A87-A94F-5A37C94AD764}" destId="{6D4ADB1B-DB5B-4FFE-9E72-7868102C2186}" srcOrd="0" destOrd="3"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2" destOrd="0" parTransId="{7670BCA0-1DE3-469D-A604-062FE3BD2620}" sibTransId="{41B21EB1-8E25-402A-8FA5-46DE5FB354F8}"/>
    <dgm:cxn modelId="{5B12C85C-4952-4F5F-BB7B-E55F109EC7B7}" type="presOf" srcId="{D8F02DD6-5CB7-4C39-87D3-48ED3E58E2E7}" destId="{9063157D-3668-4773-B59F-F6E23C1DFB89}" srcOrd="0" destOrd="2" presId="urn:microsoft.com/office/officeart/2005/8/layout/vList5"/>
    <dgm:cxn modelId="{EEB0B841-C5B2-4CC6-A0D3-ABF19EBEE413}" type="presOf" srcId="{E643A19E-3E68-4753-947F-E0944F4A61FE}" destId="{9063157D-3668-4773-B59F-F6E23C1DFB89}" srcOrd="0" destOrd="0" presId="urn:microsoft.com/office/officeart/2005/8/layout/vList5"/>
    <dgm:cxn modelId="{02BE3A67-311C-479E-A9A9-ECD15BFD093E}" type="presOf" srcId="{AE8C4BB7-B5B3-45F4-89C5-18E82739BC97}" destId="{6D4ADB1B-DB5B-4FFE-9E72-7868102C2186}" srcOrd="0" destOrd="6" presId="urn:microsoft.com/office/officeart/2005/8/layout/vList5"/>
    <dgm:cxn modelId="{6AB88A67-AD82-4D8E-912C-9D31C9BB79D2}" srcId="{B5664258-86E4-48FF-9B0B-6D88088651DD}" destId="{7EFA4020-2848-4491-A038-FDFF8F5C920F}" srcOrd="5" destOrd="0" parTransId="{962490CB-7824-4BF7-B64E-02EE6F347F75}" sibTransId="{9EBCCC9D-69C0-499A-85AE-6BB7CDEC4A01}"/>
    <dgm:cxn modelId="{20C9024B-38AB-4397-8E36-9BC6C7BD83C9}" srcId="{35AE0026-306D-4FF9-845A-78FE0BF90EB9}" destId="{D401983C-3855-4E3B-8145-860F975120AF}" srcOrd="1" destOrd="0" parTransId="{C1F9FEE4-6AEE-4095-B6E1-1FC952AB75B6}" sibTransId="{72BDC927-0DCE-46DA-B46A-FBC6F5A6E5F2}"/>
    <dgm:cxn modelId="{6BC9E65A-7677-489B-94CF-17F37A118875}" srcId="{B5664258-86E4-48FF-9B0B-6D88088651DD}" destId="{E8FEE2DF-C007-4A39-A2D1-FECEF986D13D}" srcOrd="0" destOrd="0" parTransId="{5464C7BB-960F-460F-AD15-AA4F35F2C993}" sibTransId="{5B2A8061-F540-41D9-962F-849917C96E4A}"/>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2" presId="urn:microsoft.com/office/officeart/2005/8/layout/vList5"/>
    <dgm:cxn modelId="{23B1139E-90EA-4968-B6C3-75CA8D858E4B}" srcId="{B5664258-86E4-48FF-9B0B-6D88088651DD}" destId="{FA1DCE7D-169C-4DA3-8605-677DCC52625F}" srcOrd="4" destOrd="0" parTransId="{A3D393C9-2170-42DE-9EE0-438B89366A57}" sibTransId="{82D2161D-E138-46A9-84C9-52C49D0710CD}"/>
    <dgm:cxn modelId="{5935D0A5-5342-43E0-8CA2-73A2292A6BA8}" srcId="{35AE0026-306D-4FF9-845A-78FE0BF90EB9}" destId="{E643A19E-3E68-4753-947F-E0944F4A61FE}" srcOrd="0"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F19D9ABE-5656-45E3-86E3-0FD0F4D32696}" srcId="{B5664258-86E4-48FF-9B0B-6D88088651DD}" destId="{A3EA0EE9-80E7-4670-A52E-E235B4C2B98D}" srcOrd="1" destOrd="0" parTransId="{5F26CD82-1C62-4927-8736-6A44C0B55BC2}" sibTransId="{A5ECF4EC-F78F-4C57-935B-D56E2D65DC10}"/>
    <dgm:cxn modelId="{2AA348C2-F26A-466C-9DC5-70203EEE3A03}" srcId="{B5664258-86E4-48FF-9B0B-6D88088651DD}" destId="{B0A2FEEC-FA94-4A87-A94F-5A37C94AD764}" srcOrd="3" destOrd="0" parTransId="{9BDB33F5-7336-4123-87E3-7446C1F481D6}" sibTransId="{099319AE-E155-4B08-80FD-18F5C5BED47F}"/>
    <dgm:cxn modelId="{079B4CCD-F2D2-467B-8A75-AEBECC434370}" type="presOf" srcId="{A3EA0EE9-80E7-4670-A52E-E235B4C2B98D}" destId="{6D4ADB1B-DB5B-4FFE-9E72-7868102C2186}" srcOrd="0" destOrd="1" presId="urn:microsoft.com/office/officeart/2005/8/layout/vList5"/>
    <dgm:cxn modelId="{464FA2DA-0D61-4B83-BBB3-DFD35C46DF9C}" type="presOf" srcId="{D401983C-3855-4E3B-8145-860F975120AF}" destId="{9063157D-3668-4773-B59F-F6E23C1DFB89}" srcOrd="0" destOrd="1" presId="urn:microsoft.com/office/officeart/2005/8/layout/vList5"/>
    <dgm:cxn modelId="{F03929E8-3717-4435-B320-40A3DC2B10F9}" type="presOf" srcId="{FA1DCE7D-169C-4DA3-8605-677DCC52625F}" destId="{6D4ADB1B-DB5B-4FFE-9E72-7868102C2186}" srcOrd="0" destOrd="4"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4D405F0-A2C4-413F-83F4-1C2137A3FC54}" type="presOf" srcId="{7EFA4020-2848-4491-A038-FDFF8F5C920F}" destId="{6D4ADB1B-DB5B-4FFE-9E72-7868102C2186}" srcOrd="0" destOrd="5" presId="urn:microsoft.com/office/officeart/2005/8/layout/vList5"/>
    <dgm:cxn modelId="{620A6AFD-E21B-4A72-84F5-01B16141BE03}" type="presOf" srcId="{E8FEE2DF-C007-4A39-A2D1-FECEF986D13D}"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Designer is the most used application to author and publish classic workflows in SharePoint</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Visual Studio</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Professional Developers, looking to extend and build more complex workflows, use Visual Studio to create and publish workflows in SharePoint.</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Specific to SharePoint only</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1F6B2704-4B06-4554-A9A0-84C794752222}">
      <dgm:prSet phldrT="[Text]" custT="1"/>
      <dgm:spPr/>
      <dgm:t>
        <a:bodyPr/>
        <a:lstStyle/>
        <a:p>
          <a:pPr>
            <a:buFont typeface="Arial" panose="020B0604020202020204" pitchFamily="34" charset="0"/>
            <a:buChar char="•"/>
          </a:pPr>
          <a:r>
            <a:rPr lang="en-US" sz="2000" b="1" dirty="0"/>
            <a:t>Target Users: </a:t>
          </a:r>
          <a:r>
            <a:rPr lang="en-US" sz="2000" dirty="0"/>
            <a:t>Information workers, business analysts, SharePoint developers</a:t>
          </a:r>
        </a:p>
      </dgm:t>
    </dgm:pt>
    <dgm:pt modelId="{24D42661-BC82-4B0D-A23D-820AE7BC28CE}" type="parTrans" cxnId="{29FF0D9D-D0EC-4FFE-BAB2-989CCF4C03E9}">
      <dgm:prSet/>
      <dgm:spPr/>
      <dgm:t>
        <a:bodyPr/>
        <a:lstStyle/>
        <a:p>
          <a:endParaRPr lang="en-US"/>
        </a:p>
      </dgm:t>
    </dgm:pt>
    <dgm:pt modelId="{1F8717CA-A87B-4AB5-B327-417E520E65F3}" type="sibTrans" cxnId="{29FF0D9D-D0EC-4FFE-BAB2-989CCF4C03E9}">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Char char="•"/>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56B97DAF-886F-46B8-B5C4-905CC844BCB0}">
      <dgm:prSet phldrT="[Text]" custT="1"/>
      <dgm:spPr/>
      <dgm:t>
        <a:bodyPr/>
        <a:lstStyle/>
        <a:p>
          <a:pPr>
            <a:buFont typeface="Arial" panose="020B0604020202020204" pitchFamily="34" charset="0"/>
            <a:buChar char="•"/>
          </a:pPr>
          <a:r>
            <a:rPr lang="en-US" sz="2000" b="1" dirty="0"/>
            <a:t>Target users: </a:t>
          </a:r>
          <a:r>
            <a:rPr lang="en-US" sz="2000" dirty="0"/>
            <a:t>Intermediate or advanced software developers</a:t>
          </a:r>
        </a:p>
      </dgm:t>
    </dgm:pt>
    <dgm:pt modelId="{B0EF9F70-71A2-49B1-8231-852C90ACAD43}" type="parTrans" cxnId="{0D30F669-CA91-4A10-85A4-5F0EFE117BE9}">
      <dgm:prSet/>
      <dgm:spPr/>
      <dgm:t>
        <a:bodyPr/>
        <a:lstStyle/>
        <a:p>
          <a:endParaRPr lang="en-US"/>
        </a:p>
      </dgm:t>
    </dgm:pt>
    <dgm:pt modelId="{4AEDF41A-117B-44E7-BD77-19704105676C}" type="sibTrans" cxnId="{0D30F669-CA91-4A10-85A4-5F0EFE117BE9}">
      <dgm:prSet/>
      <dgm:spPr/>
      <dgm:t>
        <a:bodyPr/>
        <a:lstStyle/>
        <a:p>
          <a:endParaRPr lang="en-US"/>
        </a:p>
      </dgm:t>
    </dgm:pt>
    <dgm:pt modelId="{8F4AA8DE-925C-45A4-A565-20551CF5A343}">
      <dgm:prSet phldrT="[Text]" custT="1"/>
      <dgm:spPr/>
      <dgm:t>
        <a:bodyPr/>
        <a:lstStyle/>
        <a:p>
          <a:pPr>
            <a:buFont typeface="Arial" panose="020B0604020202020204" pitchFamily="34" charset="0"/>
            <a:buChar char="•"/>
          </a:pPr>
          <a:endParaRPr lang="en-US" sz="2000" dirty="0"/>
        </a:p>
      </dgm:t>
    </dgm:pt>
    <dgm:pt modelId="{88D22F27-DB25-4C7A-85F1-7F5CBF6F5287}" type="parTrans" cxnId="{35C478B2-A93E-475F-8774-3D26386C4346}">
      <dgm:prSet/>
      <dgm:spPr/>
      <dgm:t>
        <a:bodyPr/>
        <a:lstStyle/>
        <a:p>
          <a:endParaRPr lang="en-US"/>
        </a:p>
      </dgm:t>
    </dgm:pt>
    <dgm:pt modelId="{13F0F18C-00D6-4EC9-9F53-A15E2EE6E308}" type="sibTrans" cxnId="{35C478B2-A93E-475F-8774-3D26386C434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08079507-23ED-4CAE-9292-24B44CD1A99A}" type="presOf" srcId="{8F4AA8DE-925C-45A4-A565-20551CF5A343}" destId="{9063157D-3668-4773-B59F-F6E23C1DFB89}" srcOrd="0" destOrd="0" presId="urn:microsoft.com/office/officeart/2005/8/layout/vList5"/>
    <dgm:cxn modelId="{6943230B-E6BC-4B3D-92BB-34513B12503C}" type="presOf" srcId="{02C75F46-8FA4-43FA-B336-159AB2CD50CA}" destId="{6D4ADB1B-DB5B-4FFE-9E72-7868102C2186}" srcOrd="0" destOrd="4" presId="urn:microsoft.com/office/officeart/2005/8/layout/vList5"/>
    <dgm:cxn modelId="{D1F99B12-BF3F-4901-BB61-6664877428AA}" srcId="{B5664258-86E4-48FF-9B0B-6D88088651DD}" destId="{02C75F46-8FA4-43FA-B336-159AB2CD50CA}" srcOrd="4" destOrd="0" parTransId="{CBE456CD-6329-40D4-96FE-6F71FF79A835}" sibTransId="{AF7A010A-54CF-429A-A3B1-8E3B15DC96E1}"/>
    <dgm:cxn modelId="{AB0ED217-B075-45C2-8C00-022E955ABD7F}" type="presOf" srcId="{56B97DAF-886F-46B8-B5C4-905CC844BCB0}"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1" destOrd="0" parTransId="{7670BCA0-1DE3-469D-A604-062FE3BD2620}" sibTransId="{41B21EB1-8E25-402A-8FA5-46DE5FB354F8}"/>
    <dgm:cxn modelId="{EEB0B841-C5B2-4CC6-A0D3-ABF19EBEE413}" type="presOf" srcId="{E643A19E-3E68-4753-947F-E0944F4A61FE}" destId="{9063157D-3668-4773-B59F-F6E23C1DFB89}" srcOrd="0" destOrd="1" presId="urn:microsoft.com/office/officeart/2005/8/layout/vList5"/>
    <dgm:cxn modelId="{0586C666-5BA3-4C4A-B152-E0B024FD346C}" type="presOf" srcId="{1F6B2704-4B06-4554-A9A0-84C794752222}" destId="{6D4ADB1B-DB5B-4FFE-9E72-7868102C2186}" srcOrd="0" destOrd="3" presId="urn:microsoft.com/office/officeart/2005/8/layout/vList5"/>
    <dgm:cxn modelId="{0D30F669-CA91-4A10-85A4-5F0EFE117BE9}" srcId="{35AE0026-306D-4FF9-845A-78FE0BF90EB9}" destId="{56B97DAF-886F-46B8-B5C4-905CC844BCB0}" srcOrd="2" destOrd="0" parTransId="{B0EF9F70-71A2-49B1-8231-852C90ACAD43}" sibTransId="{4AEDF41A-117B-44E7-BD77-19704105676C}"/>
    <dgm:cxn modelId="{DBD9F051-B981-4B90-A4D9-0699CD3AA207}" srcId="{B5664258-86E4-48FF-9B0B-6D88088651DD}" destId="{2BBD394A-BB2A-4722-B1A9-E058C3F27CEF}" srcOrd="0" destOrd="0" parTransId="{3D0F1CAB-23F0-4FF8-B2B8-DFC3F5D54B27}" sibTransId="{1C92C46D-5783-4F25-86D7-41995B2DE1D7}"/>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1" presId="urn:microsoft.com/office/officeart/2005/8/layout/vList5"/>
    <dgm:cxn modelId="{29FF0D9D-D0EC-4FFE-BAB2-989CCF4C03E9}" srcId="{B5664258-86E4-48FF-9B0B-6D88088651DD}" destId="{1F6B2704-4B06-4554-A9A0-84C794752222}" srcOrd="3" destOrd="0" parTransId="{24D42661-BC82-4B0D-A23D-820AE7BC28CE}" sibTransId="{1F8717CA-A87B-4AB5-B327-417E520E65F3}"/>
    <dgm:cxn modelId="{5935D0A5-5342-43E0-8CA2-73A2292A6BA8}" srcId="{35AE0026-306D-4FF9-845A-78FE0BF90EB9}" destId="{E643A19E-3E68-4753-947F-E0944F4A61FE}" srcOrd="1"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35C478B2-A93E-475F-8774-3D26386C4346}" srcId="{35AE0026-306D-4FF9-845A-78FE0BF90EB9}" destId="{8F4AA8DE-925C-45A4-A565-20551CF5A343}" srcOrd="0" destOrd="0" parTransId="{88D22F27-DB25-4C7A-85F1-7F5CBF6F5287}" sibTransId="{13F0F18C-00D6-4EC9-9F53-A15E2EE6E308}"/>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2" destOrd="0" parTransId="{79E2BE48-3263-46C7-9D24-44DE738D164C}" sibTransId="{A25B3DD1-6946-411B-9A8F-968EF61CF6DC}"/>
    <dgm:cxn modelId="{9E2EA7D7-FFB4-4A54-B057-7B47CEB36AAC}" type="presOf" srcId="{6A929D70-5E90-4C10-A0A7-AF57821EC437}" destId="{6D4ADB1B-DB5B-4FFE-9E72-7868102C2186}" srcOrd="0" destOrd="2" presId="urn:microsoft.com/office/officeart/2005/8/layout/vList5"/>
    <dgm:cxn modelId="{F641C1DB-16BF-4459-AFB0-F28C95ECF266}" type="presOf" srcId="{26F134C6-B261-4E02-9A94-61113180C336}" destId="{9063157D-3668-4773-B59F-F6E23C1DFB89}" srcOrd="0" destOrd="3"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0" presId="urn:microsoft.com/office/officeart/2005/8/layout/vList5"/>
    <dgm:cxn modelId="{BF0FBFF1-64D1-4776-952C-FC78A276B153}" srcId="{35AE0026-306D-4FF9-845A-78FE0BF90EB9}" destId="{26F134C6-B261-4E02-9A94-61113180C336}" srcOrd="3" destOrd="0" parTransId="{375C1C3A-AAC1-4BBB-8F69-FD20EFDDC03C}" sibTransId="{869F4712-77C5-4A40-8D96-514132A38BF6}"/>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DD885-8A91-492E-B1EE-95312573B87D}" type="doc">
      <dgm:prSet loTypeId="urn:microsoft.com/office/officeart/2005/8/layout/equation2" loCatId="process" qsTypeId="urn:microsoft.com/office/officeart/2005/8/quickstyle/simple1" qsCatId="simple" csTypeId="urn:microsoft.com/office/officeart/2005/8/colors/accent1_2" csCatId="accent1" phldr="1"/>
      <dgm:spPr/>
    </dgm:pt>
    <dgm:pt modelId="{6FD913D5-5115-4DCB-833E-8112372ADFC2}">
      <dgm:prSet phldrT="[Text]"/>
      <dgm:spPr>
        <a:solidFill>
          <a:srgbClr val="FF0000"/>
        </a:solidFill>
      </dgm:spPr>
      <dgm:t>
        <a:bodyPr/>
        <a:lstStyle/>
        <a:p>
          <a:r>
            <a:rPr lang="en-US" dirty="0"/>
            <a:t>Classic Workflow</a:t>
          </a:r>
        </a:p>
      </dgm:t>
    </dgm:pt>
    <dgm:pt modelId="{E9FF7FB3-7FB8-4C6B-B165-C0B30AFB8C19}" type="parTrans" cxnId="{E40D3974-2D5C-40E4-9F36-C9397DF05CE9}">
      <dgm:prSet/>
      <dgm:spPr/>
      <dgm:t>
        <a:bodyPr/>
        <a:lstStyle/>
        <a:p>
          <a:endParaRPr lang="en-US"/>
        </a:p>
      </dgm:t>
    </dgm:pt>
    <dgm:pt modelId="{23AF022E-3678-4718-ABC2-866B457E9B6B}" type="sibTrans" cxnId="{E40D3974-2D5C-40E4-9F36-C9397DF05CE9}">
      <dgm:prSet/>
      <dgm:spPr/>
      <dgm:t>
        <a:bodyPr/>
        <a:lstStyle/>
        <a:p>
          <a:endParaRPr lang="en-US" dirty="0"/>
        </a:p>
      </dgm:t>
    </dgm:pt>
    <dgm:pt modelId="{4D1A5295-D93C-4191-8435-D5091C0A01E2}">
      <dgm:prSet phldrT="[Text]"/>
      <dgm:spPr>
        <a:solidFill>
          <a:srgbClr val="00B050"/>
        </a:solidFill>
      </dgm:spPr>
      <dgm:t>
        <a:bodyPr/>
        <a:lstStyle/>
        <a:p>
          <a:r>
            <a:rPr lang="en-US" dirty="0"/>
            <a:t>Power Automate</a:t>
          </a:r>
        </a:p>
      </dgm:t>
    </dgm:pt>
    <dgm:pt modelId="{B7AFFBE6-3634-4E5D-89FB-150726F5A20A}" type="parTrans" cxnId="{8A139480-1DEE-4704-8C42-88487564394B}">
      <dgm:prSet/>
      <dgm:spPr/>
      <dgm:t>
        <a:bodyPr/>
        <a:lstStyle/>
        <a:p>
          <a:endParaRPr lang="en-US"/>
        </a:p>
      </dgm:t>
    </dgm:pt>
    <dgm:pt modelId="{D10A98C9-6F5D-4934-871A-6DAC026DA7F0}" type="sibTrans" cxnId="{8A139480-1DEE-4704-8C42-88487564394B}">
      <dgm:prSet/>
      <dgm:spPr/>
      <dgm:t>
        <a:bodyPr/>
        <a:lstStyle/>
        <a:p>
          <a:endParaRPr lang="en-US"/>
        </a:p>
      </dgm:t>
    </dgm:pt>
    <dgm:pt modelId="{1C19B002-15E3-4A20-99CF-B93F5D95CD9D}" type="pres">
      <dgm:prSet presAssocID="{A50DD885-8A91-492E-B1EE-95312573B87D}" presName="Name0" presStyleCnt="0">
        <dgm:presLayoutVars>
          <dgm:dir/>
          <dgm:resizeHandles val="exact"/>
        </dgm:presLayoutVars>
      </dgm:prSet>
      <dgm:spPr/>
    </dgm:pt>
    <dgm:pt modelId="{42F70E0B-D8DE-4765-9551-12673C0960C3}" type="pres">
      <dgm:prSet presAssocID="{A50DD885-8A91-492E-B1EE-95312573B87D}" presName="vNodes" presStyleCnt="0"/>
      <dgm:spPr/>
    </dgm:pt>
    <dgm:pt modelId="{3968FB3B-1A57-4A71-BC51-C9F73A1C406D}" type="pres">
      <dgm:prSet presAssocID="{6FD913D5-5115-4DCB-833E-8112372ADFC2}" presName="node" presStyleLbl="node1" presStyleIdx="0" presStyleCnt="2">
        <dgm:presLayoutVars>
          <dgm:bulletEnabled val="1"/>
        </dgm:presLayoutVars>
      </dgm:prSet>
      <dgm:spPr>
        <a:prstGeom prst="octagon">
          <a:avLst/>
        </a:prstGeom>
      </dgm:spPr>
    </dgm:pt>
    <dgm:pt modelId="{2C5A39CF-914D-455C-9314-3C2BC9D67DDE}" type="pres">
      <dgm:prSet presAssocID="{A50DD885-8A91-492E-B1EE-95312573B87D}" presName="sibTransLast" presStyleLbl="sibTrans2D1" presStyleIdx="0" presStyleCnt="1"/>
      <dgm:spPr/>
    </dgm:pt>
    <dgm:pt modelId="{5884B1AE-A198-4242-83BA-A6D1677090EA}" type="pres">
      <dgm:prSet presAssocID="{A50DD885-8A91-492E-B1EE-95312573B87D}" presName="connectorText" presStyleLbl="sibTrans2D1" presStyleIdx="0" presStyleCnt="1"/>
      <dgm:spPr/>
    </dgm:pt>
    <dgm:pt modelId="{BF3C3608-0845-4065-92A0-4FB0A2C8136C}" type="pres">
      <dgm:prSet presAssocID="{A50DD885-8A91-492E-B1EE-95312573B87D}" presName="lastNode" presStyleLbl="node1" presStyleIdx="1" presStyleCnt="2">
        <dgm:presLayoutVars>
          <dgm:bulletEnabled val="1"/>
        </dgm:presLayoutVars>
      </dgm:prSet>
      <dgm:spPr/>
    </dgm:pt>
  </dgm:ptLst>
  <dgm:cxnLst>
    <dgm:cxn modelId="{5F7E732E-1BE8-4812-9601-CAC618123C2A}" type="presOf" srcId="{A50DD885-8A91-492E-B1EE-95312573B87D}" destId="{1C19B002-15E3-4A20-99CF-B93F5D95CD9D}" srcOrd="0" destOrd="0" presId="urn:microsoft.com/office/officeart/2005/8/layout/equation2"/>
    <dgm:cxn modelId="{E40D3974-2D5C-40E4-9F36-C9397DF05CE9}" srcId="{A50DD885-8A91-492E-B1EE-95312573B87D}" destId="{6FD913D5-5115-4DCB-833E-8112372ADFC2}" srcOrd="0" destOrd="0" parTransId="{E9FF7FB3-7FB8-4C6B-B165-C0B30AFB8C19}" sibTransId="{23AF022E-3678-4718-ABC2-866B457E9B6B}"/>
    <dgm:cxn modelId="{8A139480-1DEE-4704-8C42-88487564394B}" srcId="{A50DD885-8A91-492E-B1EE-95312573B87D}" destId="{4D1A5295-D93C-4191-8435-D5091C0A01E2}" srcOrd="1" destOrd="0" parTransId="{B7AFFBE6-3634-4E5D-89FB-150726F5A20A}" sibTransId="{D10A98C9-6F5D-4934-871A-6DAC026DA7F0}"/>
    <dgm:cxn modelId="{5E2D60CB-92C3-48BE-A137-960FECC97770}" type="presOf" srcId="{23AF022E-3678-4718-ABC2-866B457E9B6B}" destId="{5884B1AE-A198-4242-83BA-A6D1677090EA}" srcOrd="1" destOrd="0" presId="urn:microsoft.com/office/officeart/2005/8/layout/equation2"/>
    <dgm:cxn modelId="{A8E2ECCE-B8EC-4EF5-A8F2-8D16F695CCA1}" type="presOf" srcId="{6FD913D5-5115-4DCB-833E-8112372ADFC2}" destId="{3968FB3B-1A57-4A71-BC51-C9F73A1C406D}" srcOrd="0" destOrd="0" presId="urn:microsoft.com/office/officeart/2005/8/layout/equation2"/>
    <dgm:cxn modelId="{9115C7DC-E74C-47DB-BB6C-FA6B5F334A12}" type="presOf" srcId="{4D1A5295-D93C-4191-8435-D5091C0A01E2}" destId="{BF3C3608-0845-4065-92A0-4FB0A2C8136C}" srcOrd="0" destOrd="0" presId="urn:microsoft.com/office/officeart/2005/8/layout/equation2"/>
    <dgm:cxn modelId="{083B83F6-B3F8-404B-AD70-3347F230BD43}" type="presOf" srcId="{23AF022E-3678-4718-ABC2-866B457E9B6B}" destId="{2C5A39CF-914D-455C-9314-3C2BC9D67DDE}" srcOrd="0" destOrd="0" presId="urn:microsoft.com/office/officeart/2005/8/layout/equation2"/>
    <dgm:cxn modelId="{2187D23E-7DCB-4BD4-8FF0-1F202ED50FF4}" type="presParOf" srcId="{1C19B002-15E3-4A20-99CF-B93F5D95CD9D}" destId="{42F70E0B-D8DE-4765-9551-12673C0960C3}" srcOrd="0" destOrd="0" presId="urn:microsoft.com/office/officeart/2005/8/layout/equation2"/>
    <dgm:cxn modelId="{D0266CE2-C5D0-4ED8-8388-A22FE75A4516}" type="presParOf" srcId="{42F70E0B-D8DE-4765-9551-12673C0960C3}" destId="{3968FB3B-1A57-4A71-BC51-C9F73A1C406D}" srcOrd="0" destOrd="0" presId="urn:microsoft.com/office/officeart/2005/8/layout/equation2"/>
    <dgm:cxn modelId="{158390C1-7A37-4DED-A804-3680BD192F73}" type="presParOf" srcId="{1C19B002-15E3-4A20-99CF-B93F5D95CD9D}" destId="{2C5A39CF-914D-455C-9314-3C2BC9D67DDE}" srcOrd="1" destOrd="0" presId="urn:microsoft.com/office/officeart/2005/8/layout/equation2"/>
    <dgm:cxn modelId="{0A6E1E2A-2B84-46A8-A0C5-4271F96A34C3}" type="presParOf" srcId="{2C5A39CF-914D-455C-9314-3C2BC9D67DDE}" destId="{5884B1AE-A198-4242-83BA-A6D1677090EA}" srcOrd="0" destOrd="0" presId="urn:microsoft.com/office/officeart/2005/8/layout/equation2"/>
    <dgm:cxn modelId="{9951EC06-97A6-44F5-BD69-C8FAFD53278A}" type="presParOf" srcId="{1C19B002-15E3-4A20-99CF-B93F5D95CD9D}" destId="{BF3C3608-0845-4065-92A0-4FB0A2C8136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Power Automate</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Tightly integrated with SharePoint Online but it is not limited to just SharePoint as it can connect to hundreds of popular apps and services</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EE7F3069-B19D-4FAF-A4B5-64112568F692}">
      <dgm:prSet phldrT="[Text]" custT="1"/>
      <dgm:spPr/>
      <dgm:t>
        <a:bodyPr/>
        <a:lstStyle/>
        <a:p>
          <a:pPr>
            <a:buFont typeface="Arial" panose="020B0604020202020204" pitchFamily="34" charset="0"/>
            <a:buChar char="•"/>
          </a:pPr>
          <a:r>
            <a:rPr lang="en-US" sz="2000" dirty="0"/>
            <a:t>Power Automate is one of the pillars of Power Platform and is the recommended workflow tool for SharePoint</a:t>
          </a:r>
        </a:p>
      </dgm:t>
    </dgm:pt>
    <dgm:pt modelId="{51C96BBB-4E12-4151-AA57-F4EF2EBEB390}" type="parTrans" cxnId="{260F37AE-C870-43D3-8E50-A859DC70BBF6}">
      <dgm:prSet/>
      <dgm:spPr/>
      <dgm:t>
        <a:bodyPr/>
        <a:lstStyle/>
        <a:p>
          <a:endParaRPr lang="en-US"/>
        </a:p>
      </dgm:t>
    </dgm:pt>
    <dgm:pt modelId="{2E61A1CA-322D-4AF7-9101-8D31AC63D9AE}" type="sibTrans" cxnId="{260F37AE-C870-43D3-8E50-A859DC70BBF6}">
      <dgm:prSet/>
      <dgm:spPr/>
      <dgm:t>
        <a:bodyPr/>
        <a:lstStyle/>
        <a:p>
          <a:endParaRPr lang="en-US"/>
        </a:p>
      </dgm:t>
    </dgm:pt>
    <dgm:pt modelId="{2071249C-4E85-4A34-AD72-988C5CC96E2A}">
      <dgm:prSet phldrT="[Text]" custT="1"/>
      <dgm:spPr/>
      <dgm:t>
        <a:bodyPr/>
        <a:lstStyle/>
        <a:p>
          <a:pPr>
            <a:buFont typeface="Arial" panose="020B0604020202020204" pitchFamily="34" charset="0"/>
            <a:buChar char="•"/>
          </a:pPr>
          <a:endParaRPr lang="en-US" sz="2000" dirty="0"/>
        </a:p>
      </dgm:t>
    </dgm:pt>
    <dgm:pt modelId="{B3216980-69B4-4FA1-AEF3-597B4EBF8666}" type="parTrans" cxnId="{C511D51A-AD1C-4681-BCF9-68352081D3E9}">
      <dgm:prSet/>
      <dgm:spPr/>
      <dgm:t>
        <a:bodyPr/>
        <a:lstStyle/>
        <a:p>
          <a:endParaRPr lang="en-US"/>
        </a:p>
      </dgm:t>
    </dgm:pt>
    <dgm:pt modelId="{DF2DE727-DC13-442D-ADB2-CFFBFC052286}" type="sibTrans" cxnId="{C511D51A-AD1C-4681-BCF9-68352081D3E9}">
      <dgm:prSet/>
      <dgm:spPr/>
      <dgm:t>
        <a:bodyPr/>
        <a:lstStyle/>
        <a:p>
          <a:endParaRPr lang="en-US"/>
        </a:p>
      </dgm:t>
    </dgm:pt>
    <dgm:pt modelId="{98C423BE-9362-4DF8-B43A-49644CB44FE7}">
      <dgm:prSet phldrT="[Text]" custT="1"/>
      <dgm:spPr/>
      <dgm:t>
        <a:bodyPr/>
        <a:lstStyle/>
        <a:p>
          <a:pPr>
            <a:buFont typeface="Arial" panose="020B0604020202020204" pitchFamily="34" charset="0"/>
            <a:buNone/>
          </a:pPr>
          <a:endParaRPr lang="en-US" sz="2000" dirty="0"/>
        </a:p>
      </dgm:t>
    </dgm:pt>
    <dgm:pt modelId="{F83F608F-2A43-49DE-852B-697725834144}" type="parTrans" cxnId="{EFECFB34-8B82-43F0-A4FD-DE51A17459DC}">
      <dgm:prSet/>
      <dgm:spPr/>
      <dgm:t>
        <a:bodyPr/>
        <a:lstStyle/>
        <a:p>
          <a:endParaRPr lang="en-US"/>
        </a:p>
      </dgm:t>
    </dgm:pt>
    <dgm:pt modelId="{2AEF69F3-4514-45E1-9187-E5F19E28397C}" type="sibTrans" cxnId="{EFECFB34-8B82-43F0-A4FD-DE51A17459DC}">
      <dgm:prSet/>
      <dgm:spPr/>
      <dgm:t>
        <a:bodyPr/>
        <a:lstStyle/>
        <a:p>
          <a:endParaRPr lang="en-US"/>
        </a:p>
      </dgm:t>
    </dgm:pt>
    <dgm:pt modelId="{CF5EC56A-507D-4AD1-A85D-62712A46400B}">
      <dgm:prSet phldrT="[Text]" custT="1"/>
      <dgm:spPr/>
      <dgm:t>
        <a:bodyPr/>
        <a:lstStyle/>
        <a:p>
          <a:pPr>
            <a:buFont typeface="Arial" panose="020B0604020202020204" pitchFamily="34" charset="0"/>
            <a:buChar char="•"/>
          </a:pPr>
          <a:r>
            <a:rPr lang="en-US" sz="2000" dirty="0"/>
            <a:t>Powerful workflow automation with a no-code/low-code approach </a:t>
          </a:r>
        </a:p>
      </dgm:t>
    </dgm:pt>
    <dgm:pt modelId="{75981D1D-EF0E-4C90-AD34-05279DEE20D0}" type="parTrans" cxnId="{1FAE3ED6-7C89-4EE7-B39F-9822B45D07B8}">
      <dgm:prSet/>
      <dgm:spPr/>
      <dgm:t>
        <a:bodyPr/>
        <a:lstStyle/>
        <a:p>
          <a:endParaRPr lang="en-US"/>
        </a:p>
      </dgm:t>
    </dgm:pt>
    <dgm:pt modelId="{E6F79533-9FE5-4817-87A5-604740C9C2D8}" type="sibTrans" cxnId="{1FAE3ED6-7C89-4EE7-B39F-9822B45D07B8}">
      <dgm:prSet/>
      <dgm:spPr/>
      <dgm:t>
        <a:bodyPr/>
        <a:lstStyle/>
        <a:p>
          <a:endParaRPr lang="en-US"/>
        </a:p>
      </dgm:t>
    </dgm:pt>
    <dgm:pt modelId="{A3F8077D-7599-426B-895A-94CC4DED864E}">
      <dgm:prSet phldrT="[Text]" custT="1"/>
      <dgm:spPr/>
      <dgm:t>
        <a:bodyPr/>
        <a:lstStyle/>
        <a:p>
          <a:pPr>
            <a:buFont typeface="Arial" panose="020B0604020202020204" pitchFamily="34" charset="0"/>
            <a:buChar char="•"/>
          </a:pPr>
          <a:endParaRPr lang="en-US" sz="2000" dirty="0"/>
        </a:p>
      </dgm:t>
    </dgm:pt>
    <dgm:pt modelId="{C6354749-D135-44F8-AFC7-C584A5FECA63}" type="parTrans" cxnId="{C81B89BC-8A0B-45DE-8E15-6B015D660E6A}">
      <dgm:prSet/>
      <dgm:spPr/>
      <dgm:t>
        <a:bodyPr/>
        <a:lstStyle/>
        <a:p>
          <a:endParaRPr lang="en-US"/>
        </a:p>
      </dgm:t>
    </dgm:pt>
    <dgm:pt modelId="{0142E650-3338-470A-8493-86817614A879}" type="sibTrans" cxnId="{C81B89BC-8A0B-45DE-8E15-6B015D660E6A}">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1" custScaleX="199271" custScaleY="88222" custLinFactNeighborX="-23" custLinFactNeighborY="-642">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1" custScaleX="262403" custScaleY="97212" custLinFactNeighborX="41" custLinFactNeighborY="-1675">
        <dgm:presLayoutVars>
          <dgm:bulletEnabled val="1"/>
        </dgm:presLayoutVars>
      </dgm:prSet>
      <dgm:spPr/>
    </dgm:pt>
  </dgm:ptLst>
  <dgm:cxnLst>
    <dgm:cxn modelId="{C511D51A-AD1C-4681-BCF9-68352081D3E9}" srcId="{B5664258-86E4-48FF-9B0B-6D88088651DD}" destId="{2071249C-4E85-4A34-AD72-988C5CC96E2A}" srcOrd="3" destOrd="0" parTransId="{B3216980-69B4-4FA1-AEF3-597B4EBF8666}" sibTransId="{DF2DE727-DC13-442D-ADB2-CFFBFC052286}"/>
    <dgm:cxn modelId="{239E611C-C9E6-4B4D-842E-3B86BA906B10}" type="presOf" srcId="{CF5EC56A-507D-4AD1-A85D-62712A46400B}" destId="{6D4ADB1B-DB5B-4FFE-9E72-7868102C2186}" srcOrd="0" destOrd="2" presId="urn:microsoft.com/office/officeart/2005/8/layout/vList5"/>
    <dgm:cxn modelId="{EFECFB34-8B82-43F0-A4FD-DE51A17459DC}" srcId="{B5664258-86E4-48FF-9B0B-6D88088651DD}" destId="{98C423BE-9362-4DF8-B43A-49644CB44FE7}" srcOrd="5" destOrd="0" parTransId="{F83F608F-2A43-49DE-852B-697725834144}" sibTransId="{2AEF69F3-4514-45E1-9187-E5F19E28397C}"/>
    <dgm:cxn modelId="{4FD5DD69-C374-4064-B165-0B1679842C21}" type="presOf" srcId="{2071249C-4E85-4A34-AD72-988C5CC96E2A}" destId="{6D4ADB1B-DB5B-4FFE-9E72-7868102C2186}" srcOrd="0" destOrd="3" presId="urn:microsoft.com/office/officeart/2005/8/layout/vList5"/>
    <dgm:cxn modelId="{D7115279-20B4-48B0-9C14-EBE51730FA43}" type="presOf" srcId="{A3F8077D-7599-426B-895A-94CC4DED864E}" destId="{6D4ADB1B-DB5B-4FFE-9E72-7868102C2186}" srcOrd="0" destOrd="1" presId="urn:microsoft.com/office/officeart/2005/8/layout/vList5"/>
    <dgm:cxn modelId="{25C0C77D-DC8B-4F65-B2C8-8A5852A1599A}" type="presOf" srcId="{2CD11A65-5648-4C79-AC71-553B61658A78}" destId="{F61A1A7F-BB20-42BA-9973-D796A031F7CB}" srcOrd="0" destOrd="0" presId="urn:microsoft.com/office/officeart/2005/8/layout/vList5"/>
    <dgm:cxn modelId="{7CCA487F-72E8-4998-9BFC-33EEEDB4AA69}" type="presOf" srcId="{98C423BE-9362-4DF8-B43A-49644CB44FE7}" destId="{6D4ADB1B-DB5B-4FFE-9E72-7868102C2186}" srcOrd="0" destOrd="5" presId="urn:microsoft.com/office/officeart/2005/8/layout/vList5"/>
    <dgm:cxn modelId="{D16CF2A7-1381-492E-A861-0A630C8006A0}" type="presOf" srcId="{B5664258-86E4-48FF-9B0B-6D88088651DD}" destId="{756642F3-43F0-41F9-AB0B-D312E5F17207}" srcOrd="0" destOrd="0" presId="urn:microsoft.com/office/officeart/2005/8/layout/vList5"/>
    <dgm:cxn modelId="{260F37AE-C870-43D3-8E50-A859DC70BBF6}" srcId="{B5664258-86E4-48FF-9B0B-6D88088651DD}" destId="{EE7F3069-B19D-4FAF-A4B5-64112568F692}" srcOrd="0" destOrd="0" parTransId="{51C96BBB-4E12-4151-AA57-F4EF2EBEB390}" sibTransId="{2E61A1CA-322D-4AF7-9101-8D31AC63D9AE}"/>
    <dgm:cxn modelId="{C81B89BC-8A0B-45DE-8E15-6B015D660E6A}" srcId="{B5664258-86E4-48FF-9B0B-6D88088651DD}" destId="{A3F8077D-7599-426B-895A-94CC4DED864E}" srcOrd="1" destOrd="0" parTransId="{C6354749-D135-44F8-AFC7-C584A5FECA63}" sibTransId="{0142E650-3338-470A-8493-86817614A879}"/>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4" destOrd="0" parTransId="{79E2BE48-3263-46C7-9D24-44DE738D164C}" sibTransId="{A25B3DD1-6946-411B-9A8F-968EF61CF6DC}"/>
    <dgm:cxn modelId="{1FAE3ED6-7C89-4EE7-B39F-9822B45D07B8}" srcId="{B5664258-86E4-48FF-9B0B-6D88088651DD}" destId="{CF5EC56A-507D-4AD1-A85D-62712A46400B}" srcOrd="2" destOrd="0" parTransId="{75981D1D-EF0E-4C90-AD34-05279DEE20D0}" sibTransId="{E6F79533-9FE5-4817-87A5-604740C9C2D8}"/>
    <dgm:cxn modelId="{9E2EA7D7-FFB4-4A54-B057-7B47CEB36AAC}" type="presOf" srcId="{6A929D70-5E90-4C10-A0A7-AF57821EC437}" destId="{6D4ADB1B-DB5B-4FFE-9E72-7868102C2186}" srcOrd="0" destOrd="4" presId="urn:microsoft.com/office/officeart/2005/8/layout/vList5"/>
    <dgm:cxn modelId="{C04885F7-D766-459B-A471-E574454D4AC8}" type="presOf" srcId="{EE7F3069-B19D-4FAF-A4B5-64112568F692}"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hueOff val="0"/>
            <a:satOff val="0"/>
            <a:lumOff val="0"/>
          </a:schemeClr>
        </a:solidFill>
      </dgm:spPr>
      <dgm:t>
        <a:bodyPr/>
        <a:lstStyle/>
        <a:p>
          <a:r>
            <a:rPr lang="en-US" sz="1600" dirty="0"/>
            <a:t>SharePoint Workflows</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hueOff val="0"/>
            <a:satOff val="0"/>
            <a:lumOff val="0"/>
          </a:schemeClr>
        </a:solidFill>
      </dgm:spPr>
      <dgm:t>
        <a:bodyPr/>
        <a:lstStyle/>
        <a:p>
          <a:r>
            <a:rPr lang="en-US" sz="1600" dirty="0"/>
            <a:t>SharePoint Site</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hueOff val="0"/>
            <a:satOff val="0"/>
            <a:lumOff val="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hueOff val="0"/>
            <a:satOff val="0"/>
            <a:lumOff val="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4239" custRadScaleInc="-204611">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lumMod val="75000"/>
            <a:alpha val="98000"/>
          </a:schemeClr>
        </a:solidFill>
        <a:effectLst>
          <a:outerShdw blurRad="254000" dist="38100" dir="16200000" sx="101000" sy="101000" rotWithShape="0">
            <a:schemeClr val="accent1">
              <a:lumMod val="75000"/>
              <a:alpha val="90000"/>
            </a:schemeClr>
          </a:outerShdw>
        </a:effectLst>
      </dgm:spPr>
      <dgm:t>
        <a:bodyPr/>
        <a:lstStyle/>
        <a:p>
          <a:r>
            <a:rPr lang="en-US" sz="1600" dirty="0"/>
            <a:t>Power Automate</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lumMod val="75000"/>
            <a:alpha val="98000"/>
          </a:schemeClr>
        </a:solidFill>
      </dgm:spPr>
      <dgm:t>
        <a:bodyPr/>
        <a:lstStyle/>
        <a:p>
          <a:r>
            <a:rPr lang="en-US" sz="1600" dirty="0"/>
            <a:t>300+ Data sources</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lumMod val="75000"/>
            <a:alpha val="9800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lumMod val="75000"/>
            <a:alpha val="9800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3996" custRadScaleInc="-207850">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 is a separate software Installation (last released version is 2013)</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does not require installation, only a browser and internet connection are necessary</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26027" custScaleY="287421" custLinFactNeighborX="-73378" custLinFactNeighborY="13742">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306372" custLinFactY="-100000" custLinFactNeighborX="67386" custLinFactNeighborY="-173749">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endParaRPr lang="en-US" sz="2400" dirty="0"/>
        </a:p>
        <a:p>
          <a:r>
            <a:rPr lang="en-US" sz="2400" dirty="0"/>
            <a:t>The SharePoint Designer user interface is focused at the top ribbon</a:t>
          </a:r>
        </a:p>
        <a:p>
          <a:endParaRPr lang="en-US" sz="2400" dirty="0"/>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groups functional aspects together via the left Navigation menu</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90248" custScaleY="33603" custLinFactNeighborX="-70573" custLinFactNeighborY="-5084">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94072" custScaleY="44164" custLinFactNeighborX="-74212" custLinFactNeighborY="-1106">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None/>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12D8C1BA-54E3-4E98-BE04-E448ECD60CD5}">
      <dgm:prSet custT="1"/>
      <dgm:spPr/>
      <dgm:t>
        <a:bodyPr/>
        <a:lstStyle/>
        <a:p>
          <a:pPr>
            <a:buFont typeface="Arial" panose="020B0604020202020204" pitchFamily="34" charset="0"/>
            <a:buNone/>
          </a:pPr>
          <a:endParaRPr lang="en-US" sz="2000" dirty="0"/>
        </a:p>
      </dgm:t>
    </dgm:pt>
    <dgm:pt modelId="{B64C5762-B950-4769-A669-AF77C6197A60}" type="parTrans" cxnId="{9D1EA5FF-E15E-41F5-A35D-C4B7A90EB81F}">
      <dgm:prSet/>
      <dgm:spPr/>
      <dgm:t>
        <a:bodyPr/>
        <a:lstStyle/>
        <a:p>
          <a:endParaRPr lang="en-US"/>
        </a:p>
      </dgm:t>
    </dgm:pt>
    <dgm:pt modelId="{549EA785-4801-455A-91AF-E9E17266F308}" type="sibTrans" cxnId="{9D1EA5FF-E15E-41F5-A35D-C4B7A90EB81F}">
      <dgm:prSet/>
      <dgm:spPr/>
      <dgm:t>
        <a:bodyPr/>
        <a:lstStyle/>
        <a:p>
          <a:endParaRPr lang="en-US"/>
        </a:p>
      </dgm:t>
    </dgm:pt>
    <dgm:pt modelId="{5FDF63D2-DA17-4834-AC9E-4B8485998BF6}">
      <dgm:prSet phldrT="[Text]" custT="1"/>
      <dgm:spPr/>
      <dgm:t>
        <a:bodyPr/>
        <a:lstStyle/>
        <a:p>
          <a:pPr>
            <a:buFont typeface="Arial" panose="020B0604020202020204" pitchFamily="34" charset="0"/>
            <a:buChar char="•"/>
          </a:pPr>
          <a:r>
            <a:rPr lang="en-US" sz="2000" dirty="0"/>
            <a:t>By using designer workflow you can assign a task or work to a Group or a single person</a:t>
          </a:r>
        </a:p>
      </dgm:t>
    </dgm:pt>
    <dgm:pt modelId="{B089A80B-7882-4322-9D25-0E339B22D768}" type="parTrans" cxnId="{DA61B365-528A-4BB8-832F-1B316A09613D}">
      <dgm:prSet/>
      <dgm:spPr/>
      <dgm:t>
        <a:bodyPr/>
        <a:lstStyle/>
        <a:p>
          <a:endParaRPr lang="en-US"/>
        </a:p>
      </dgm:t>
    </dgm:pt>
    <dgm:pt modelId="{5AB37058-985A-4C04-A0FA-BC3660F3F7E5}" type="sibTrans" cxnId="{DA61B365-528A-4BB8-832F-1B316A09613D}">
      <dgm:prSet/>
      <dgm:spPr/>
      <dgm:t>
        <a:bodyPr/>
        <a:lstStyle/>
        <a:p>
          <a:endParaRPr lang="en-US"/>
        </a:p>
      </dgm:t>
    </dgm:pt>
    <dgm:pt modelId="{664155A3-E64F-4DB5-9303-F0D021297482}">
      <dgm:prSet phldrT="[Text]" custT="1"/>
      <dgm:spPr/>
      <dgm:t>
        <a:bodyPr/>
        <a:lstStyle/>
        <a:p>
          <a:pPr>
            <a:buFont typeface="Arial" panose="020B0604020202020204" pitchFamily="34" charset="0"/>
            <a:buChar char="•"/>
          </a:pPr>
          <a:r>
            <a:rPr lang="en-US" sz="2000" dirty="0"/>
            <a:t>After assigning the task to a group or a single person, We can track that current task status to know whether it is progressing or not</a:t>
          </a:r>
        </a:p>
      </dgm:t>
    </dgm:pt>
    <dgm:pt modelId="{AD5A6559-FAC4-44CA-ACCC-1D8B54B702B3}" type="parTrans" cxnId="{66E9C09B-C420-4E4D-94B4-76E2D6F4E35D}">
      <dgm:prSet/>
      <dgm:spPr/>
      <dgm:t>
        <a:bodyPr/>
        <a:lstStyle/>
        <a:p>
          <a:endParaRPr lang="en-US"/>
        </a:p>
      </dgm:t>
    </dgm:pt>
    <dgm:pt modelId="{6B96FB02-7A3D-4075-B0AE-CE6B7EA4A737}" type="sibTrans" cxnId="{66E9C09B-C420-4E4D-94B4-76E2D6F4E35D}">
      <dgm:prSet/>
      <dgm:spPr/>
      <dgm:t>
        <a:bodyPr/>
        <a:lstStyle/>
        <a:p>
          <a:endParaRPr lang="en-US"/>
        </a:p>
      </dgm:t>
    </dgm:pt>
    <dgm:pt modelId="{390837B7-A136-43F1-BA1D-364178CAABA5}">
      <dgm:prSet phldrT="[Text]" custT="1"/>
      <dgm:spPr/>
      <dgm:t>
        <a:bodyPr/>
        <a:lstStyle/>
        <a:p>
          <a:pPr>
            <a:buFont typeface="Arial" panose="020B0604020202020204" pitchFamily="34" charset="0"/>
            <a:buChar char="•"/>
          </a:pPr>
          <a:endParaRPr lang="en-US" sz="2000" dirty="0"/>
        </a:p>
      </dgm:t>
    </dgm:pt>
    <dgm:pt modelId="{58EC8A0B-A245-4E43-B667-9EC66424A253}" type="parTrans" cxnId="{9CC884D7-DBCE-4738-AFD0-437643E02123}">
      <dgm:prSet/>
      <dgm:spPr/>
      <dgm:t>
        <a:bodyPr/>
        <a:lstStyle/>
        <a:p>
          <a:endParaRPr lang="en-US"/>
        </a:p>
      </dgm:t>
    </dgm:pt>
    <dgm:pt modelId="{AB5705D6-9873-43C5-8CEE-A5A22F898A0D}" type="sibTrans" cxnId="{9CC884D7-DBCE-4738-AFD0-437643E02123}">
      <dgm:prSet/>
      <dgm:spPr/>
      <dgm:t>
        <a:bodyPr/>
        <a:lstStyle/>
        <a:p>
          <a:endParaRPr lang="en-US"/>
        </a:p>
      </dgm:t>
    </dgm:pt>
    <dgm:pt modelId="{BF3CB2D4-D77A-4AF1-A486-5FDE1ADED0E1}">
      <dgm:prSet custT="1"/>
      <dgm:spPr/>
      <dgm:t>
        <a:bodyPr/>
        <a:lstStyle/>
        <a:p>
          <a:pPr>
            <a:buFont typeface="Arial" panose="020B0604020202020204" pitchFamily="34" charset="0"/>
            <a:buChar char="•"/>
          </a:pPr>
          <a:r>
            <a:rPr lang="en-US" sz="2000" dirty="0"/>
            <a:t>Leverages more simplistic concepts of Create Item and Update Item actions to manage the creation and updating of SharePoint tasks</a:t>
          </a:r>
        </a:p>
      </dgm:t>
    </dgm:pt>
    <dgm:pt modelId="{D0B4F91B-C795-4242-A8A8-8540548F8E59}" type="parTrans" cxnId="{10A8B4D0-7045-4354-8688-833D5F8EF56E}">
      <dgm:prSet/>
      <dgm:spPr/>
      <dgm:t>
        <a:bodyPr/>
        <a:lstStyle/>
        <a:p>
          <a:endParaRPr lang="en-US"/>
        </a:p>
      </dgm:t>
    </dgm:pt>
    <dgm:pt modelId="{9C334FFA-057E-413B-A8BC-D278B39FA12D}" type="sibTrans" cxnId="{10A8B4D0-7045-4354-8688-833D5F8EF56E}">
      <dgm:prSet/>
      <dgm:spPr/>
      <dgm:t>
        <a:bodyPr/>
        <a:lstStyle/>
        <a:p>
          <a:endParaRPr lang="en-US"/>
        </a:p>
      </dgm:t>
    </dgm:pt>
    <dgm:pt modelId="{9D08B519-85A1-4399-809F-C91B619C6C04}">
      <dgm:prSet custT="1"/>
      <dgm:spPr/>
      <dgm:t>
        <a:bodyPr/>
        <a:lstStyle/>
        <a:p>
          <a:pPr>
            <a:buFont typeface="Arial" panose="020B0604020202020204" pitchFamily="34" charset="0"/>
            <a:buChar char="•"/>
          </a:pPr>
          <a:endParaRPr lang="en-US" sz="2000" dirty="0"/>
        </a:p>
      </dgm:t>
    </dgm:pt>
    <dgm:pt modelId="{4A45110B-FAC2-4C5A-B854-040C07B4D8BA}" type="parTrans" cxnId="{7D2E2AD6-F12B-46CF-BF94-0A62790D4858}">
      <dgm:prSet/>
      <dgm:spPr/>
      <dgm:t>
        <a:bodyPr/>
        <a:lstStyle/>
        <a:p>
          <a:endParaRPr lang="en-US"/>
        </a:p>
      </dgm:t>
    </dgm:pt>
    <dgm:pt modelId="{9C4979F6-5D13-46FE-8223-23E28A37BCAD}" type="sibTrans" cxnId="{7D2E2AD6-F12B-46CF-BF94-0A62790D4858}">
      <dgm:prSet/>
      <dgm:spPr/>
      <dgm:t>
        <a:bodyPr/>
        <a:lstStyle/>
        <a:p>
          <a:endParaRPr lang="en-US"/>
        </a:p>
      </dgm:t>
    </dgm:pt>
    <dgm:pt modelId="{0F700341-940C-45C5-8E93-AEF72448EFA7}">
      <dgm:prSet phldrT="[Text]" custT="1"/>
      <dgm:spPr/>
      <dgm:t>
        <a:bodyPr/>
        <a:lstStyle/>
        <a:p>
          <a:pPr>
            <a:buFont typeface="Arial" panose="020B0604020202020204" pitchFamily="34" charset="0"/>
            <a:buChar char="•"/>
          </a:pPr>
          <a:endParaRPr lang="en-US" sz="2000" dirty="0"/>
        </a:p>
      </dgm:t>
    </dgm:pt>
    <dgm:pt modelId="{3E2A364F-C973-4BDF-BCAA-C429D63A1800}" type="parTrans" cxnId="{6A3FC87B-14B6-4D8F-9567-1158D1D42671}">
      <dgm:prSet/>
      <dgm:spPr/>
      <dgm:t>
        <a:bodyPr/>
        <a:lstStyle/>
        <a:p>
          <a:endParaRPr lang="en-US"/>
        </a:p>
      </dgm:t>
    </dgm:pt>
    <dgm:pt modelId="{FEC5CA69-4A11-43E7-AFFD-76D6EB0D15B8}" type="sibTrans" cxnId="{6A3FC87B-14B6-4D8F-9567-1158D1D42671}">
      <dgm:prSet/>
      <dgm:spPr/>
      <dgm:t>
        <a:bodyPr/>
        <a:lstStyle/>
        <a:p>
          <a:endParaRPr lang="en-US"/>
        </a:p>
      </dgm:t>
    </dgm:pt>
    <dgm:pt modelId="{4A64B9A0-174C-49C9-A6D9-EBCDC50A93D2}">
      <dgm:prSet phldrT="[Text]" custT="1"/>
      <dgm:spPr/>
      <dgm:t>
        <a:bodyPr/>
        <a:lstStyle/>
        <a:p>
          <a:pPr>
            <a:buFont typeface="Arial" panose="020B0604020202020204" pitchFamily="34" charset="0"/>
            <a:buChar char="•"/>
          </a:pPr>
          <a:r>
            <a:rPr lang="en-US" sz="2000" dirty="0"/>
            <a:t>To create a SharePoint task You need to add a new item into specific SharePoint task lists</a:t>
          </a:r>
        </a:p>
      </dgm:t>
    </dgm:pt>
    <dgm:pt modelId="{DA9ECE54-EDD2-48FF-A556-2C2DCE8A6841}" type="parTrans" cxnId="{99016B13-048C-4668-ACB7-1740F71A6AB8}">
      <dgm:prSet/>
      <dgm:spPr/>
      <dgm:t>
        <a:bodyPr/>
        <a:lstStyle/>
        <a:p>
          <a:endParaRPr lang="en-US"/>
        </a:p>
      </dgm:t>
    </dgm:pt>
    <dgm:pt modelId="{EDCDBAA8-41A2-49C6-A991-061A896B8C82}" type="sibTrans" cxnId="{99016B13-048C-4668-ACB7-1740F71A6AB8}">
      <dgm:prSet/>
      <dgm:spPr/>
      <dgm:t>
        <a:bodyPr/>
        <a:lstStyle/>
        <a:p>
          <a:endParaRPr lang="en-US"/>
        </a:p>
      </dgm:t>
    </dgm:pt>
    <dgm:pt modelId="{0F81100B-4BE0-4F82-B9A7-91FFEAABDA62}">
      <dgm:prSet phldrT="[Text]" custT="1"/>
      <dgm:spPr/>
      <dgm:t>
        <a:bodyPr/>
        <a:lstStyle/>
        <a:p>
          <a:pPr>
            <a:buFont typeface="Arial" panose="020B0604020202020204" pitchFamily="34" charset="0"/>
            <a:buNone/>
          </a:pPr>
          <a:endParaRPr lang="en-US" sz="2000" dirty="0"/>
        </a:p>
      </dgm:t>
    </dgm:pt>
    <dgm:pt modelId="{622A1A0B-9754-4A53-95A3-44F7668D070A}" type="parTrans" cxnId="{FCE8E4B4-ED25-4FFF-8DDC-34C2793895C0}">
      <dgm:prSet/>
      <dgm:spPr/>
      <dgm:t>
        <a:bodyPr/>
        <a:lstStyle/>
        <a:p>
          <a:endParaRPr lang="en-US"/>
        </a:p>
      </dgm:t>
    </dgm:pt>
    <dgm:pt modelId="{F48A65DD-A83B-4CCF-A23A-41A02551351D}" type="sibTrans" cxnId="{FCE8E4B4-ED25-4FFF-8DDC-34C2793895C0}">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66432" custLinFactX="-21973" custLinFactNeighborX="-100000" custLinFactNeighborY="3886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61312" custLinFactNeighborX="8469" custLinFactNeighborY="-30813">
        <dgm:presLayoutVars>
          <dgm:bulletEnabled val="1"/>
        </dgm:presLayoutVars>
      </dgm:prSet>
      <dgm:spPr/>
    </dgm:pt>
  </dgm:ptLst>
  <dgm:cxnLst>
    <dgm:cxn modelId="{6943230B-E6BC-4B3D-92BB-34513B12503C}" type="presOf" srcId="{02C75F46-8FA4-43FA-B336-159AB2CD50CA}" destId="{6D4ADB1B-DB5B-4FFE-9E72-7868102C2186}" srcOrd="0" destOrd="5" presId="urn:microsoft.com/office/officeart/2005/8/layout/vList5"/>
    <dgm:cxn modelId="{D1F99B12-BF3F-4901-BB61-6664877428AA}" srcId="{B5664258-86E4-48FF-9B0B-6D88088651DD}" destId="{02C75F46-8FA4-43FA-B336-159AB2CD50CA}" srcOrd="5" destOrd="0" parTransId="{CBE456CD-6329-40D4-96FE-6F71FF79A835}" sibTransId="{AF7A010A-54CF-429A-A3B1-8E3B15DC96E1}"/>
    <dgm:cxn modelId="{9EA74813-AFB1-45CF-805A-1998469EB16E}" type="presOf" srcId="{390837B7-A136-43F1-BA1D-364178CAABA5}" destId="{6D4ADB1B-DB5B-4FFE-9E72-7868102C2186}" srcOrd="0" destOrd="0" presId="urn:microsoft.com/office/officeart/2005/8/layout/vList5"/>
    <dgm:cxn modelId="{99016B13-048C-4668-ACB7-1740F71A6AB8}" srcId="{35AE0026-306D-4FF9-845A-78FE0BF90EB9}" destId="{4A64B9A0-174C-49C9-A6D9-EBCDC50A93D2}" srcOrd="2" destOrd="0" parTransId="{DA9ECE54-EDD2-48FF-A556-2C2DCE8A6841}" sibTransId="{EDCDBAA8-41A2-49C6-A991-061A896B8C82}"/>
    <dgm:cxn modelId="{6F093122-B5B6-4562-9185-6F0D0D31AFE2}" type="presOf" srcId="{0F81100B-4BE0-4F82-B9A7-91FFEAABDA62}" destId="{9063157D-3668-4773-B59F-F6E23C1DFB89}" srcOrd="0" destOrd="1" presId="urn:microsoft.com/office/officeart/2005/8/layout/vList5"/>
    <dgm:cxn modelId="{7398AA32-7CBC-4E31-B9CA-3797DD2E021C}" type="presOf" srcId="{4A64B9A0-174C-49C9-A6D9-EBCDC50A93D2}"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A58BA241-10BB-4CB2-B37D-209A632A2DD5}" type="presOf" srcId="{9D08B519-85A1-4399-809F-C91B619C6C04}" destId="{9063157D-3668-4773-B59F-F6E23C1DFB89}" srcOrd="0" destOrd="4" presId="urn:microsoft.com/office/officeart/2005/8/layout/vList5"/>
    <dgm:cxn modelId="{DA61B365-528A-4BB8-832F-1B316A09613D}" srcId="{B5664258-86E4-48FF-9B0B-6D88088651DD}" destId="{5FDF63D2-DA17-4834-AC9E-4B8485998BF6}" srcOrd="2" destOrd="0" parTransId="{B089A80B-7882-4322-9D25-0E339B22D768}" sibTransId="{5AB37058-985A-4C04-A0FA-BC3660F3F7E5}"/>
    <dgm:cxn modelId="{DBD9F051-B981-4B90-A4D9-0699CD3AA207}" srcId="{B5664258-86E4-48FF-9B0B-6D88088651DD}" destId="{2BBD394A-BB2A-4722-B1A9-E058C3F27CEF}" srcOrd="1" destOrd="0" parTransId="{3D0F1CAB-23F0-4FF8-B2B8-DFC3F5D54B27}" sibTransId="{1C92C46D-5783-4F25-86D7-41995B2DE1D7}"/>
    <dgm:cxn modelId="{6A3FC87B-14B6-4D8F-9567-1158D1D42671}" srcId="{35AE0026-306D-4FF9-845A-78FE0BF90EB9}" destId="{0F700341-940C-45C5-8E93-AEF72448EFA7}" srcOrd="0" destOrd="0" parTransId="{3E2A364F-C973-4BDF-BCAA-C429D63A1800}" sibTransId="{FEC5CA69-4A11-43E7-AFFD-76D6EB0D15B8}"/>
    <dgm:cxn modelId="{25C0C77D-DC8B-4F65-B2C8-8A5852A1599A}" type="presOf" srcId="{2CD11A65-5648-4C79-AC71-553B61658A78}" destId="{F61A1A7F-BB20-42BA-9973-D796A031F7CB}" srcOrd="0" destOrd="0" presId="urn:microsoft.com/office/officeart/2005/8/layout/vList5"/>
    <dgm:cxn modelId="{C0869F80-B217-4DE8-AE3D-487FC1249EC8}" type="presOf" srcId="{12D8C1BA-54E3-4E98-BE04-E448ECD60CD5}" destId="{6D4ADB1B-DB5B-4FFE-9E72-7868102C2186}" srcOrd="0" destOrd="4" presId="urn:microsoft.com/office/officeart/2005/8/layout/vList5"/>
    <dgm:cxn modelId="{C012E494-29C2-426B-BBAF-35541066E1C5}" type="presOf" srcId="{664155A3-E64F-4DB5-9303-F0D021297482}" destId="{6D4ADB1B-DB5B-4FFE-9E72-7868102C2186}" srcOrd="0" destOrd="3" presId="urn:microsoft.com/office/officeart/2005/8/layout/vList5"/>
    <dgm:cxn modelId="{66E9C09B-C420-4E4D-94B4-76E2D6F4E35D}" srcId="{B5664258-86E4-48FF-9B0B-6D88088651DD}" destId="{664155A3-E64F-4DB5-9303-F0D021297482}" srcOrd="3" destOrd="0" parTransId="{AD5A6559-FAC4-44CA-ACCC-1D8B54B702B3}" sibTransId="{6B96FB02-7A3D-4075-B0AE-CE6B7EA4A737}"/>
    <dgm:cxn modelId="{D16CF2A7-1381-492E-A861-0A630C8006A0}" type="presOf" srcId="{B5664258-86E4-48FF-9B0B-6D88088651DD}" destId="{756642F3-43F0-41F9-AB0B-D312E5F17207}" srcOrd="0" destOrd="0" presId="urn:microsoft.com/office/officeart/2005/8/layout/vList5"/>
    <dgm:cxn modelId="{FCE8E4B4-ED25-4FFF-8DDC-34C2793895C0}" srcId="{35AE0026-306D-4FF9-845A-78FE0BF90EB9}" destId="{0F81100B-4BE0-4F82-B9A7-91FFEAABDA62}" srcOrd="1" destOrd="0" parTransId="{622A1A0B-9754-4A53-95A3-44F7668D070A}" sibTransId="{F48A65DD-A83B-4CCF-A23A-41A02551351D}"/>
    <dgm:cxn modelId="{D08105B7-F359-4A60-801A-D5C765A30B8C}" type="presOf" srcId="{BF3CB2D4-D77A-4AF1-A486-5FDE1ADED0E1}" destId="{9063157D-3668-4773-B59F-F6E23C1DFB89}" srcOrd="0" destOrd="3"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8560B0BF-93F4-46F4-BBF9-A34602B8BF7D}" type="presOf" srcId="{0F700341-940C-45C5-8E93-AEF72448EFA7}" destId="{9063157D-3668-4773-B59F-F6E23C1DFB89}" srcOrd="0" destOrd="0" presId="urn:microsoft.com/office/officeart/2005/8/layout/vList5"/>
    <dgm:cxn modelId="{9C99C7CC-6E99-4323-86A5-B975405A3CE7}" type="presOf" srcId="{5FDF63D2-DA17-4834-AC9E-4B8485998BF6}" destId="{6D4ADB1B-DB5B-4FFE-9E72-7868102C2186}" srcOrd="0" destOrd="2" presId="urn:microsoft.com/office/officeart/2005/8/layout/vList5"/>
    <dgm:cxn modelId="{10A8B4D0-7045-4354-8688-833D5F8EF56E}" srcId="{35AE0026-306D-4FF9-845A-78FE0BF90EB9}" destId="{BF3CB2D4-D77A-4AF1-A486-5FDE1ADED0E1}" srcOrd="3" destOrd="0" parTransId="{D0B4F91B-C795-4242-A8A8-8540548F8E59}" sibTransId="{9C334FFA-057E-413B-A8BC-D278B39FA12D}"/>
    <dgm:cxn modelId="{7D2E2AD6-F12B-46CF-BF94-0A62790D4858}" srcId="{35AE0026-306D-4FF9-845A-78FE0BF90EB9}" destId="{9D08B519-85A1-4399-809F-C91B619C6C04}" srcOrd="4" destOrd="0" parTransId="{4A45110B-FAC2-4C5A-B854-040C07B4D8BA}" sibTransId="{9C4979F6-5D13-46FE-8223-23E28A37BCAD}"/>
    <dgm:cxn modelId="{9CC884D7-DBCE-4738-AFD0-437643E02123}" srcId="{B5664258-86E4-48FF-9B0B-6D88088651DD}" destId="{390837B7-A136-43F1-BA1D-364178CAABA5}" srcOrd="0" destOrd="0" parTransId="{58EC8A0B-A245-4E43-B667-9EC66424A253}" sibTransId="{AB5705D6-9873-43C5-8CEE-A5A22F898A0D}"/>
    <dgm:cxn modelId="{F641C1DB-16BF-4459-AFB0-F28C95ECF266}" type="presOf" srcId="{26F134C6-B261-4E02-9A94-61113180C336}" destId="{9063157D-3668-4773-B59F-F6E23C1DFB89}" srcOrd="0" destOrd="5"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1" presId="urn:microsoft.com/office/officeart/2005/8/layout/vList5"/>
    <dgm:cxn modelId="{BF0FBFF1-64D1-4776-952C-FC78A276B153}" srcId="{35AE0026-306D-4FF9-845A-78FE0BF90EB9}" destId="{26F134C6-B261-4E02-9A94-61113180C336}" srcOrd="5" destOrd="0" parTransId="{375C1C3A-AAC1-4BBB-8F69-FD20EFDDC03C}" sibTransId="{869F4712-77C5-4A40-8D96-514132A38BF6}"/>
    <dgm:cxn modelId="{9D1EA5FF-E15E-41F5-A35D-C4B7A90EB81F}" srcId="{B5664258-86E4-48FF-9B0B-6D88088651DD}" destId="{12D8C1BA-54E3-4E98-BE04-E448ECD60CD5}" srcOrd="4" destOrd="0" parTransId="{B64C5762-B950-4769-A669-AF77C6197A60}" sibTransId="{549EA785-4801-455A-91AF-E9E17266F308}"/>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75479" y="17067"/>
          <a:ext cx="2275222" cy="53545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2010 workflows, released with SharePoint Server 2010, are hosted, and executed in SharePoint workflow runtime.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As of Nov 2020 SharePoint 2010 Workflow will be retired</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5827" y="1667787"/>
        <a:ext cx="5243460" cy="2053088"/>
      </dsp:txXfrm>
    </dsp:sp>
    <dsp:sp modelId="{756642F3-43F0-41F9-AB0B-D312E5F17207}">
      <dsp:nvSpPr>
        <dsp:cNvPr id="0" name=""/>
        <dsp:cNvSpPr/>
      </dsp:nvSpPr>
      <dsp:spPr>
        <a:xfrm>
          <a:off x="0" y="0"/>
          <a:ext cx="5368526" cy="1387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2010 Workflow</a:t>
          </a:r>
        </a:p>
      </dsp:txBody>
      <dsp:txXfrm>
        <a:off x="67719" y="67719"/>
        <a:ext cx="5233088" cy="1251788"/>
      </dsp:txXfrm>
    </dsp:sp>
    <dsp:sp modelId="{9063157D-3668-4773-B59F-F6E23C1DFB89}">
      <dsp:nvSpPr>
        <dsp:cNvPr id="0" name=""/>
        <dsp:cNvSpPr/>
      </dsp:nvSpPr>
      <dsp:spPr>
        <a:xfrm rot="5400000">
          <a:off x="7425369" y="28783"/>
          <a:ext cx="2165929" cy="52816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2013 workflows, released with SharePoint Server 2013, are hosted in SharePoint, and executed in Workflow Manager, that runs independently.</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outside of SharePoint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867497" y="1692387"/>
        <a:ext cx="5175942" cy="1954465"/>
      </dsp:txXfrm>
    </dsp:sp>
    <dsp:sp modelId="{E0B69AA6-7F51-4559-BEBF-8064EF2455B9}">
      <dsp:nvSpPr>
        <dsp:cNvPr id="0" name=""/>
        <dsp:cNvSpPr/>
      </dsp:nvSpPr>
      <dsp:spPr>
        <a:xfrm>
          <a:off x="5841090" y="0"/>
          <a:ext cx="5308080" cy="145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2013 Workflow</a:t>
          </a:r>
        </a:p>
      </dsp:txBody>
      <dsp:txXfrm>
        <a:off x="5911896" y="70806"/>
        <a:ext cx="5166468" cy="130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82280" y="-212051"/>
          <a:ext cx="195326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Designer is the most used application to author and publish classic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Specific to SharePoint only</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Information workers, business analysts, SharePoint developers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3791" y="1431789"/>
        <a:ext cx="4954896" cy="1762566"/>
      </dsp:txXfrm>
    </dsp:sp>
    <dsp:sp modelId="{756642F3-43F0-41F9-AB0B-D312E5F17207}">
      <dsp:nvSpPr>
        <dsp:cNvPr id="0" name=""/>
        <dsp:cNvSpPr/>
      </dsp:nvSpPr>
      <dsp:spPr>
        <a:xfrm>
          <a:off x="0" y="0"/>
          <a:ext cx="5063450" cy="1190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8136" y="58136"/>
        <a:ext cx="4947178" cy="1074656"/>
      </dsp:txXfrm>
    </dsp:sp>
    <dsp:sp modelId="{9063157D-3668-4773-B59F-F6E23C1DFB89}">
      <dsp:nvSpPr>
        <dsp:cNvPr id="0" name=""/>
        <dsp:cNvSpPr/>
      </dsp:nvSpPr>
      <dsp:spPr>
        <a:xfrm rot="5400000">
          <a:off x="7095112" y="-198909"/>
          <a:ext cx="1859441"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Professional Developers, looking to extend and build more complex workflows, use Visual Studio to create and publish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Intermediate or advanced software developers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dsp:txBody>
      <dsp:txXfrm rot="-5400000">
        <a:off x="5534066" y="1452907"/>
        <a:ext cx="4890764" cy="1677901"/>
      </dsp:txXfrm>
    </dsp:sp>
    <dsp:sp modelId="{E0B69AA6-7F51-4559-BEBF-8064EF2455B9}">
      <dsp:nvSpPr>
        <dsp:cNvPr id="0" name=""/>
        <dsp:cNvSpPr/>
      </dsp:nvSpPr>
      <dsp:spPr>
        <a:xfrm>
          <a:off x="5509160" y="0"/>
          <a:ext cx="5006439" cy="124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Visual Studio</a:t>
          </a:r>
        </a:p>
      </dsp:txBody>
      <dsp:txXfrm>
        <a:off x="5569947" y="60787"/>
        <a:ext cx="4884865" cy="112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FB3B-1A57-4A71-BC51-C9F73A1C406D}">
      <dsp:nvSpPr>
        <dsp:cNvPr id="0" name=""/>
        <dsp:cNvSpPr/>
      </dsp:nvSpPr>
      <dsp:spPr>
        <a:xfrm>
          <a:off x="3571" y="42000"/>
          <a:ext cx="3123406" cy="3123406"/>
        </a:xfrm>
        <a:prstGeom prst="octag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Classic Workflow</a:t>
          </a:r>
        </a:p>
      </dsp:txBody>
      <dsp:txXfrm>
        <a:off x="460978" y="499407"/>
        <a:ext cx="2208592" cy="2208592"/>
      </dsp:txXfrm>
    </dsp:sp>
    <dsp:sp modelId="{2C5A39CF-914D-455C-9314-3C2BC9D67DDE}">
      <dsp:nvSpPr>
        <dsp:cNvPr id="0" name=""/>
        <dsp:cNvSpPr/>
      </dsp:nvSpPr>
      <dsp:spPr>
        <a:xfrm>
          <a:off x="3595489" y="1022750"/>
          <a:ext cx="993243" cy="1161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3595489" y="1255131"/>
        <a:ext cx="695270" cy="697145"/>
      </dsp:txXfrm>
    </dsp:sp>
    <dsp:sp modelId="{BF3C3608-0845-4065-92A0-4FB0A2C8136C}">
      <dsp:nvSpPr>
        <dsp:cNvPr id="0" name=""/>
        <dsp:cNvSpPr/>
      </dsp:nvSpPr>
      <dsp:spPr>
        <a:xfrm>
          <a:off x="5001021" y="42000"/>
          <a:ext cx="3123406" cy="31234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Power Automate</a:t>
          </a:r>
        </a:p>
      </dsp:txBody>
      <dsp:txXfrm>
        <a:off x="5458433" y="499412"/>
        <a:ext cx="2208582" cy="2208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5274989" y="-1636824"/>
          <a:ext cx="3380713" cy="75084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 Automate is one of the pillars of Power Platform and is the recommended workflow tool for SharePoint</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Powerful workflow automation with a no-code/low-code approach </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Tightly integrated with SharePoint Online but it is not limited to just SharePoint as it can connect to hundreds of popular apps and services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211104" y="592094"/>
        <a:ext cx="7343451" cy="3050647"/>
      </dsp:txXfrm>
    </dsp:sp>
    <dsp:sp modelId="{756642F3-43F0-41F9-AB0B-D312E5F17207}">
      <dsp:nvSpPr>
        <dsp:cNvPr id="0" name=""/>
        <dsp:cNvSpPr/>
      </dsp:nvSpPr>
      <dsp:spPr>
        <a:xfrm>
          <a:off x="2408" y="230216"/>
          <a:ext cx="3207377" cy="38350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a:t>
          </a:r>
        </a:p>
      </dsp:txBody>
      <dsp:txXfrm>
        <a:off x="158979" y="386787"/>
        <a:ext cx="2894235" cy="3521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Workflows</a:t>
          </a:r>
        </a:p>
      </dsp:txBody>
      <dsp:txXfrm>
        <a:off x="1932156" y="1795398"/>
        <a:ext cx="975793" cy="975793"/>
      </dsp:txXfrm>
    </dsp:sp>
    <dsp:sp modelId="{05C61300-8039-41CA-BADC-49128DB00155}">
      <dsp:nvSpPr>
        <dsp:cNvPr id="0" name=""/>
        <dsp:cNvSpPr/>
      </dsp:nvSpPr>
      <dsp:spPr>
        <a:xfrm rot="5530734">
          <a:off x="1968187" y="3231639"/>
          <a:ext cx="816602"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05474" y="3311899"/>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Site</a:t>
          </a:r>
        </a:p>
      </dsp:txBody>
      <dsp:txXfrm>
        <a:off x="1736192" y="3342617"/>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a:outerShdw blurRad="254000" dist="38100" dir="16200000" sx="101000" sy="101000" rotWithShape="0">
            <a:schemeClr val="accent1">
              <a:lumMod val="75000"/>
              <a:alpha val="9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Power Automate</a:t>
          </a:r>
        </a:p>
      </dsp:txBody>
      <dsp:txXfrm>
        <a:off x="1932156" y="1795398"/>
        <a:ext cx="975793" cy="975793"/>
      </dsp:txXfrm>
    </dsp:sp>
    <dsp:sp modelId="{05C61300-8039-41CA-BADC-49128DB00155}">
      <dsp:nvSpPr>
        <dsp:cNvPr id="0" name=""/>
        <dsp:cNvSpPr/>
      </dsp:nvSpPr>
      <dsp:spPr>
        <a:xfrm rot="5480806">
          <a:off x="1985160" y="3231782"/>
          <a:ext cx="815941"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28051" y="3311894"/>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300+ Data sources</a:t>
          </a:r>
        </a:p>
      </dsp:txBody>
      <dsp:txXfrm>
        <a:off x="1758769" y="3342612"/>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0" y="50791"/>
          <a:ext cx="5228328" cy="1060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 is a separate software Installation (last released version is 2013)</a:t>
          </a:r>
        </a:p>
      </dsp:txBody>
      <dsp:txXfrm>
        <a:off x="51788" y="102579"/>
        <a:ext cx="5124752" cy="957305"/>
      </dsp:txXfrm>
    </dsp:sp>
    <dsp:sp modelId="{E0B69AA6-7F51-4559-BEBF-8064EF2455B9}">
      <dsp:nvSpPr>
        <dsp:cNvPr id="0" name=""/>
        <dsp:cNvSpPr/>
      </dsp:nvSpPr>
      <dsp:spPr>
        <a:xfrm>
          <a:off x="5819880" y="68988"/>
          <a:ext cx="5486453" cy="1130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does not require installation, only a browser and internet connection are necessary</a:t>
          </a:r>
        </a:p>
      </dsp:txBody>
      <dsp:txXfrm>
        <a:off x="5875083" y="124191"/>
        <a:ext cx="5376047" cy="1020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953880" y="191387"/>
          <a:ext cx="4045406" cy="1795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The SharePoint Designer user interface is focused at the top ribbon</a:t>
          </a:r>
        </a:p>
        <a:p>
          <a:pPr marL="0" lvl="0" indent="0" algn="ctr" defTabSz="1066800">
            <a:lnSpc>
              <a:spcPct val="90000"/>
            </a:lnSpc>
            <a:spcBef>
              <a:spcPct val="0"/>
            </a:spcBef>
            <a:spcAft>
              <a:spcPct val="35000"/>
            </a:spcAft>
            <a:buNone/>
          </a:pPr>
          <a:endParaRPr lang="en-US" sz="2400" kern="1200" dirty="0"/>
        </a:p>
      </dsp:txBody>
      <dsp:txXfrm>
        <a:off x="1041540" y="279047"/>
        <a:ext cx="3870086" cy="1620412"/>
      </dsp:txXfrm>
    </dsp:sp>
    <dsp:sp modelId="{E0B69AA6-7F51-4559-BEBF-8064EF2455B9}">
      <dsp:nvSpPr>
        <dsp:cNvPr id="0" name=""/>
        <dsp:cNvSpPr/>
      </dsp:nvSpPr>
      <dsp:spPr>
        <a:xfrm>
          <a:off x="790760" y="2466901"/>
          <a:ext cx="4216818" cy="2360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groups functional aspects together via the left Navigation menu</a:t>
          </a:r>
        </a:p>
      </dsp:txBody>
      <dsp:txXfrm>
        <a:off x="905971" y="2582112"/>
        <a:ext cx="3986396" cy="2129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446770" y="-184564"/>
          <a:ext cx="215671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By using designer workflow you can assign a task or work to a Group or a single person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After assigning the task to a group or a single person, We can track that current task status to know whether it is progressing or not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6" y="1367482"/>
        <a:ext cx="4944965" cy="1946154"/>
      </dsp:txXfrm>
    </dsp:sp>
    <dsp:sp modelId="{756642F3-43F0-41F9-AB0B-D312E5F17207}">
      <dsp:nvSpPr>
        <dsp:cNvPr id="0" name=""/>
        <dsp:cNvSpPr/>
      </dsp:nvSpPr>
      <dsp:spPr>
        <a:xfrm>
          <a:off x="0" y="0"/>
          <a:ext cx="5063450" cy="1111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4272" y="54272"/>
        <a:ext cx="4954906" cy="1003222"/>
      </dsp:txXfrm>
    </dsp:sp>
    <dsp:sp modelId="{9063157D-3668-4773-B59F-F6E23C1DFB89}">
      <dsp:nvSpPr>
        <dsp:cNvPr id="0" name=""/>
        <dsp:cNvSpPr/>
      </dsp:nvSpPr>
      <dsp:spPr>
        <a:xfrm rot="5400000">
          <a:off x="7023512" y="-135631"/>
          <a:ext cx="1990497"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To create a SharePoint task You need to add a new item into specific SharePoint task lists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Leverages more simplistic concepts of Create Item and Update Item actions to manage the creation and updating of SharePoint tasks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527994" y="1457055"/>
        <a:ext cx="4884366" cy="1796161"/>
      </dsp:txXfrm>
    </dsp:sp>
    <dsp:sp modelId="{E0B69AA6-7F51-4559-BEBF-8064EF2455B9}">
      <dsp:nvSpPr>
        <dsp:cNvPr id="0" name=""/>
        <dsp:cNvSpPr/>
      </dsp:nvSpPr>
      <dsp:spPr>
        <a:xfrm>
          <a:off x="5509160" y="0"/>
          <a:ext cx="5006439" cy="1162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a:t>
          </a:r>
        </a:p>
      </dsp:txBody>
      <dsp:txXfrm>
        <a:off x="5565906" y="56746"/>
        <a:ext cx="4892947" cy="1048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68C62-91D1-4EA1-895D-A05D3EACFE2B}" type="datetimeFigureOut">
              <a:rPr lang="en-US" smtClean="0"/>
              <a:t>7/4/2022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CE0AF-8EE2-4CEE-89C8-5D4DAFA806D3}" type="slidenum">
              <a:rPr lang="en-US" smtClean="0"/>
              <a:t>‹#›</a:t>
            </a:fld>
            <a:endParaRPr lang="en-US" dirty="0"/>
          </a:p>
        </p:txBody>
      </p:sp>
    </p:spTree>
    <p:extLst>
      <p:ext uri="{BB962C8B-B14F-4D97-AF65-F5344CB8AC3E}">
        <p14:creationId xmlns:p14="http://schemas.microsoft.com/office/powerpoint/2010/main" val="255686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71AE491A-DAEE-409B-A4E0-BAAB50D44CF3}" type="slidenum">
              <a:rPr lang="en-US" smtClean="0"/>
              <a:t>1</a:t>
            </a:fld>
            <a:endParaRPr lang="en-US" dirty="0"/>
          </a:p>
        </p:txBody>
      </p:sp>
    </p:spTree>
    <p:extLst>
      <p:ext uri="{BB962C8B-B14F-4D97-AF65-F5344CB8AC3E}">
        <p14:creationId xmlns:p14="http://schemas.microsoft.com/office/powerpoint/2010/main" val="252122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18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18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r>
              <a:rPr kumimoji="0" lang="en-US" sz="18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10</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11</a:t>
            </a:fld>
            <a:endParaRPr lang="en-US" dirty="0"/>
          </a:p>
        </p:txBody>
      </p:sp>
    </p:spTree>
    <p:extLst>
      <p:ext uri="{BB962C8B-B14F-4D97-AF65-F5344CB8AC3E}">
        <p14:creationId xmlns:p14="http://schemas.microsoft.com/office/powerpoint/2010/main" val="1648166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compared to the set of predefined templates offered in SharePoint Designer, Power Automate Flow not only offers more out-of-the-box options, it also allows users to create their own custom templates that can be shared with the community.</a:t>
            </a:r>
          </a:p>
          <a:p>
            <a:endParaRPr lang="en-US" dirty="0"/>
          </a:p>
          <a:p>
            <a:r>
              <a:rPr lang="en-US" b="0" i="0" dirty="0">
                <a:solidFill>
                  <a:srgbClr val="171717"/>
                </a:solidFill>
                <a:effectLst/>
                <a:latin typeface="Segoe UI" panose="020B0502040204020203" pitchFamily="34" charset="0"/>
              </a:rPr>
              <a:t>Each template is designed for a specific purpose. For example, there are templates for sending you a text message when your boss emails you, adding Twitter leads to Dynamics 365, or backing up your files. These templates are just the tip of the iceberg. They're intended to inspire you to create customized flows for the exact processes you need.</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12</a:t>
            </a:fld>
            <a:endParaRPr lang="en-US" dirty="0"/>
          </a:p>
        </p:txBody>
      </p:sp>
    </p:spTree>
    <p:extLst>
      <p:ext uri="{BB962C8B-B14F-4D97-AF65-F5344CB8AC3E}">
        <p14:creationId xmlns:p14="http://schemas.microsoft.com/office/powerpoint/2010/main" val="137635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13</a:t>
            </a:fld>
            <a:endParaRPr lang="en-US" dirty="0"/>
          </a:p>
        </p:txBody>
      </p:sp>
    </p:spTree>
    <p:extLst>
      <p:ext uri="{BB962C8B-B14F-4D97-AF65-F5344CB8AC3E}">
        <p14:creationId xmlns:p14="http://schemas.microsoft.com/office/powerpoint/2010/main" val="130589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14</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Request sign-off - </a:t>
            </a:r>
            <a:r>
              <a:rPr lang="en-US" b="0" i="0" dirty="0">
                <a:solidFill>
                  <a:srgbClr val="333333"/>
                </a:solidFill>
                <a:effectLst/>
                <a:latin typeface="SegoeUI"/>
              </a:rPr>
              <a:t>The goal is to provide you an easy way to send an item for approval to someone else. This feature enables an open approval process that allows you to easily record whether or not a document or list item was approved or not. There is no setup required.</a:t>
            </a:r>
          </a:p>
          <a:p>
            <a:endParaRPr lang="en-US" b="0" i="0" dirty="0">
              <a:solidFill>
                <a:srgbClr val="333333"/>
              </a:solidFill>
              <a:effectLst/>
              <a:latin typeface="SegoeUI"/>
            </a:endParaRPr>
          </a:p>
          <a:p>
            <a:pPr marL="171450" indent="-171450">
              <a:buFont typeface="Arial" panose="020B0604020202020204" pitchFamily="34" charset="0"/>
              <a:buChar char="•"/>
            </a:pPr>
            <a:r>
              <a:rPr lang="en-US" b="0" i="0" dirty="0">
                <a:solidFill>
                  <a:srgbClr val="333333"/>
                </a:solidFill>
                <a:effectLst/>
                <a:latin typeface="SegoeUI"/>
              </a:rPr>
              <a:t>Set a reminder - </a:t>
            </a:r>
            <a:r>
              <a:rPr lang="en-US" b="0" i="0" dirty="0">
                <a:solidFill>
                  <a:srgbClr val="171717"/>
                </a:solidFill>
                <a:effectLst/>
                <a:latin typeface="Segoe UI" panose="020B0502040204020203" pitchFamily="34" charset="0"/>
              </a:rPr>
              <a:t>With Power Automate's integration with SharePoint, you can easily create reminder flows, based on DateTime columns in SharePoint. With reminder flows, you receive a personal email alert a predetermined number of days in advance of a date on any document or item in SharePoint.</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Page Approvals - SharePoint site admins can use Power Automate to require new or updated site pages to be approved before being published.</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15</a:t>
            </a:fld>
            <a:endParaRPr lang="en-US" dirty="0"/>
          </a:p>
        </p:txBody>
      </p:sp>
    </p:spTree>
    <p:extLst>
      <p:ext uri="{BB962C8B-B14F-4D97-AF65-F5344CB8AC3E}">
        <p14:creationId xmlns:p14="http://schemas.microsoft.com/office/powerpoint/2010/main" val="2543239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3F"/>
                </a:solidFill>
                <a:effectLst/>
                <a:latin typeface="Open Sans"/>
              </a:rPr>
              <a:t>Power Automate can be used with hundreds of applications and platforms.  </a:t>
            </a:r>
            <a:r>
              <a:rPr lang="en-US" b="1" i="0" dirty="0">
                <a:solidFill>
                  <a:srgbClr val="3F3F3F"/>
                </a:solidFill>
                <a:effectLst/>
                <a:latin typeface="Open Sans"/>
              </a:rPr>
              <a:t>SharePoint Designer only works with SharePoint.</a:t>
            </a:r>
            <a:r>
              <a:rPr lang="en-US" b="0" i="0" dirty="0">
                <a:solidFill>
                  <a:srgbClr val="3F3F3F"/>
                </a:solidFill>
                <a:effectLst/>
                <a:latin typeface="Open Sans"/>
              </a:rPr>
              <a:t>   </a:t>
            </a:r>
          </a:p>
          <a:p>
            <a:endParaRPr lang="en-US" dirty="0"/>
          </a:p>
        </p:txBody>
      </p:sp>
    </p:spTree>
    <p:extLst>
      <p:ext uri="{BB962C8B-B14F-4D97-AF65-F5344CB8AC3E}">
        <p14:creationId xmlns:p14="http://schemas.microsoft.com/office/powerpoint/2010/main" val="171231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The scope of this training is to not get deep into licensing, if more info on Power Automate licensing is desired please refer to the following Power Platform licensing guide https://go.microsoft.com/fwlink/?linkid=2085130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2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20</a:t>
            </a:fld>
            <a:endParaRPr lang="en-US" dirty="0"/>
          </a:p>
        </p:txBody>
      </p:sp>
    </p:spTree>
    <p:extLst>
      <p:ext uri="{BB962C8B-B14F-4D97-AF65-F5344CB8AC3E}">
        <p14:creationId xmlns:p14="http://schemas.microsoft.com/office/powerpoint/2010/main" val="88821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21</a:t>
            </a:fld>
            <a:endParaRPr lang="en-US" dirty="0"/>
          </a:p>
        </p:txBody>
      </p:sp>
    </p:spTree>
    <p:extLst>
      <p:ext uri="{BB962C8B-B14F-4D97-AF65-F5344CB8AC3E}">
        <p14:creationId xmlns:p14="http://schemas.microsoft.com/office/powerpoint/2010/main" val="992417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7380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this graphic on the left side, we find the behavior of SharePoint Flows whose only source of data comes from SharePoint Online or On premises sites.</a:t>
            </a:r>
          </a:p>
          <a:p>
            <a:endParaRPr lang="en-US" dirty="0"/>
          </a:p>
          <a:p>
            <a:r>
              <a:rPr lang="en-US" dirty="0"/>
              <a:t>On the right side we see that Power Automate contains the same features such as Triggers, conditions and actions, but has more than 300 (</a:t>
            </a:r>
            <a:r>
              <a:rPr lang="en-US" b="1" i="0" dirty="0">
                <a:solidFill>
                  <a:srgbClr val="222222"/>
                </a:solidFill>
                <a:effectLst/>
                <a:latin typeface="WR_Korean"/>
              </a:rPr>
              <a:t>three hundred),</a:t>
            </a:r>
            <a:r>
              <a:rPr lang="en-US" dirty="0"/>
              <a:t> connections to data sources. </a:t>
            </a:r>
          </a:p>
        </p:txBody>
      </p:sp>
      <p:sp>
        <p:nvSpPr>
          <p:cNvPr id="4" name="Slide Number Placeholder 3"/>
          <p:cNvSpPr>
            <a:spLocks noGrp="1"/>
          </p:cNvSpPr>
          <p:nvPr>
            <p:ph type="sldNum" sz="quarter" idx="5"/>
          </p:nvPr>
        </p:nvSpPr>
        <p:spPr/>
        <p:txBody>
          <a:bodyPr/>
          <a:lstStyle/>
          <a:p>
            <a:fld id="{DF6CE0AF-8EE2-4CEE-89C8-5D4DAFA806D3}" type="slidenum">
              <a:rPr lang="en-US" smtClean="0"/>
              <a:t>23</a:t>
            </a:fld>
            <a:endParaRPr lang="en-US" dirty="0"/>
          </a:p>
        </p:txBody>
      </p:sp>
    </p:spTree>
    <p:extLst>
      <p:ext uri="{BB962C8B-B14F-4D97-AF65-F5344CB8AC3E}">
        <p14:creationId xmlns:p14="http://schemas.microsoft.com/office/powerpoint/2010/main" val="95452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a:t>
            </a:r>
            <a:r>
              <a:rPr kumimoji="0" lang="en-US" sz="2600" b="1" i="0" u="none" strike="noStrike" kern="1200" cap="none" spc="0" normalizeH="0" baseline="0" noProof="0" dirty="0">
                <a:ln>
                  <a:noFill/>
                </a:ln>
                <a:solidFill>
                  <a:srgbClr val="FF0000"/>
                </a:solidFill>
                <a:effectLst/>
                <a:highlight>
                  <a:srgbClr val="FFFF00"/>
                </a:highlight>
                <a:uLnTx/>
                <a:uFillTx/>
                <a:latin typeface="Open Sans"/>
                <a:ea typeface="+mn-ea"/>
                <a:cs typeface="+mn-cs"/>
              </a:rPr>
              <a:t>two thousand ten]</a:t>
            </a:r>
            <a:r>
              <a:rPr kumimoji="0" lang="en-US" sz="2600" b="0" i="0" u="none" strike="noStrike" kern="1200" cap="none" spc="0" normalizeH="0" baseline="0" noProof="0" dirty="0">
                <a:ln>
                  <a:noFill/>
                </a:ln>
                <a:solidFill>
                  <a:srgbClr val="3F3F3F"/>
                </a:solidFill>
                <a:effectLst/>
                <a:uLnTx/>
                <a:uFillTx/>
                <a:latin typeface="Open Sans"/>
                <a:ea typeface="+mn-ea"/>
                <a:cs typeface="+mn-cs"/>
              </a:rPr>
              <a:t>.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 </a:t>
            </a:r>
            <a:r>
              <a:rPr kumimoji="0" lang="en-US" sz="5400" b="0" i="0" u="none" strike="noStrike" kern="1200" cap="none" spc="0" normalizeH="0" baseline="0" noProof="0" dirty="0">
                <a:ln>
                  <a:noFill/>
                </a:ln>
                <a:solidFill>
                  <a:srgbClr val="3F3F3F"/>
                </a:solidFill>
                <a:effectLst/>
                <a:uLnTx/>
                <a:uFillTx/>
                <a:latin typeface="Open Sans"/>
                <a:ea typeface="+mn-ea"/>
                <a:cs typeface="+mn-cs"/>
              </a:rPr>
              <a:t>[</a:t>
            </a:r>
            <a:r>
              <a:rPr kumimoji="0" lang="en-US" sz="5400" b="1" i="0" u="none" strike="noStrike" kern="1200" cap="none" spc="0" normalizeH="0" baseline="0" noProof="0" dirty="0">
                <a:ln>
                  <a:noFill/>
                </a:ln>
                <a:solidFill>
                  <a:srgbClr val="FF0000"/>
                </a:solidFill>
                <a:effectLst/>
                <a:highlight>
                  <a:srgbClr val="FFFF00"/>
                </a:highlight>
                <a:uLnTx/>
                <a:uFillTx/>
                <a:latin typeface="Open Sans"/>
                <a:ea typeface="+mn-ea"/>
                <a:cs typeface="+mn-cs"/>
              </a:rPr>
              <a:t>two thousand ten]</a:t>
            </a:r>
            <a:r>
              <a:rPr kumimoji="0" lang="en-US" sz="5400" b="0" i="0" u="none" strike="noStrike" kern="1200" cap="none" spc="0" normalizeH="0" baseline="0" noProof="0" dirty="0">
                <a:ln>
                  <a:noFill/>
                </a:ln>
                <a:solidFill>
                  <a:srgbClr val="3F3F3F"/>
                </a:solidFill>
                <a:effectLst/>
                <a:uLnTx/>
                <a:uFillTx/>
                <a:latin typeface="Open Sans"/>
                <a:ea typeface="+mn-ea"/>
                <a:cs typeface="+mn-cs"/>
              </a:rPr>
              <a:t>. </a:t>
            </a:r>
            <a:r>
              <a:rPr lang="en-US" sz="5400" b="0" i="0" dirty="0">
                <a:solidFill>
                  <a:srgbClr val="171717"/>
                </a:solidFill>
                <a:effectLst/>
                <a:latin typeface="Segoe UI" panose="020B0502040204020203" pitchFamily="34" charset="0"/>
              </a:rPr>
              <a:t>.</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24</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Automated flows </a:t>
            </a:r>
            <a:r>
              <a:rPr lang="en-US" dirty="0"/>
              <a:t>- </a:t>
            </a:r>
            <a:r>
              <a:rPr lang="en-US" b="0" i="0" dirty="0">
                <a:solidFill>
                  <a:srgbClr val="171717"/>
                </a:solidFill>
                <a:effectLst/>
                <a:latin typeface="Segoe UI" panose="020B0502040204020203" pitchFamily="34" charset="0"/>
              </a:rPr>
              <a:t>Create a flow that performs one or more tasks automatically after it's triggered by an event. For example, create a flow that notifies you by email when someone sends a tweet that contains a keyword you specify. In this example, sending a tweet is the event, and sending mail is the action.</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Button flows - </a:t>
            </a:r>
            <a:r>
              <a:rPr lang="en-US" sz="1200" b="0" dirty="0"/>
              <a:t>Create buttons so that you can easily run repetitive tasks from any place, at anytime via your mobile device. Running buttons saves you time and, since the tasks they perform are automated, there will be less errors than if you manually did them.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Scheduled flows - </a:t>
            </a:r>
            <a:r>
              <a:rPr lang="en-US" sz="1200" b="0" dirty="0"/>
              <a:t>Create a flow that performs one or more tasks (such as sending a report in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once a day, an hour, or a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 a date that you specify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after a number of days, hours, or minutes that you specify</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Business process flows - </a:t>
            </a:r>
            <a:r>
              <a:rPr lang="en-US" sz="1200" b="0" dirty="0"/>
              <a:t>Business process flows provide a guide for people to get work done. They provide a streamlined user experience that leads people through the processes their organization has defined for interactions that need to be advanced to a conclusion of some kind. This user experience can be tailored so that people with different security roles can have an experience that best suits the work they do.</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UI flows - </a:t>
            </a:r>
            <a:r>
              <a:rPr lang="en-US" sz="1200" b="0" dirty="0"/>
              <a:t>UI flows brings Robotic Process Automation (RPA) capabilities to Power Automate. You can use UI flows to automate repetitive tasks in Windows and Web applications. UI flows records and plays back user interface actions (clicks, keyboard input, etc.) for applications that don't have easy-to-use or complete APIs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More info here = https://docs.microsoft.com/en-us/power-automate/getting-started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25</a:t>
            </a:fld>
            <a:endParaRPr lang="en-US" dirty="0"/>
          </a:p>
        </p:txBody>
      </p:sp>
    </p:spTree>
    <p:extLst>
      <p:ext uri="{BB962C8B-B14F-4D97-AF65-F5344CB8AC3E}">
        <p14:creationId xmlns:p14="http://schemas.microsoft.com/office/powerpoint/2010/main" val="21481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F3F3F"/>
                </a:solidFill>
                <a:effectLst/>
                <a:latin typeface="Open Sans"/>
              </a:rPr>
              <a:t>SharePoint Designer was first introduced in </a:t>
            </a:r>
            <a:r>
              <a:rPr lang="en-US" b="0" i="0" u="none" strike="noStrike" dirty="0">
                <a:solidFill>
                  <a:srgbClr val="1FBAC0"/>
                </a:solidFill>
                <a:effectLst/>
                <a:latin typeface="Open Sans"/>
              </a:rPr>
              <a:t>2007</a:t>
            </a:r>
            <a:r>
              <a:rPr lang="en-US" b="0" i="0" dirty="0">
                <a:solidFill>
                  <a:srgbClr val="3F3F3F"/>
                </a:solidFill>
                <a:effectLst/>
                <a:latin typeface="Open Sans"/>
              </a:rPr>
              <a:t>.  Its primary objectives were two-fold: design customization and business automation.  Design customization over time was learned to be a not so good idea.  Web coding standards have evolved to be more scalable, faster and more secure.  Design styles have changed drastically even from 2007.  Business automation however has been and always will be a cornerstone of why people love to use SharePoint.</a:t>
            </a:r>
          </a:p>
          <a:p>
            <a:pPr algn="l"/>
            <a:endParaRPr lang="en-US" b="0" i="0" dirty="0">
              <a:solidFill>
                <a:srgbClr val="3F3F3F"/>
              </a:solidFill>
              <a:effectLst/>
              <a:latin typeface="Open Sans"/>
            </a:endParaRPr>
          </a:p>
          <a:p>
            <a:pPr algn="l"/>
            <a:r>
              <a:rPr lang="en-US" b="0" i="0" dirty="0">
                <a:solidFill>
                  <a:srgbClr val="3F3F3F"/>
                </a:solidFill>
                <a:effectLst/>
                <a:latin typeface="Open Sans"/>
              </a:rPr>
              <a:t>SharePoint Designer (SPD) has evolved greatly since 2007.  </a:t>
            </a:r>
            <a:r>
              <a:rPr lang="en-US" b="1" i="0" dirty="0">
                <a:solidFill>
                  <a:srgbClr val="3F3F3F"/>
                </a:solidFill>
                <a:effectLst/>
                <a:latin typeface="Open Sans"/>
              </a:rPr>
              <a:t>2 newer iterations have launched since then; SPD 2010 and 2013</a:t>
            </a:r>
            <a:r>
              <a:rPr lang="en-US" b="0" i="0" dirty="0">
                <a:solidFill>
                  <a:srgbClr val="3F3F3F"/>
                </a:solidFill>
                <a:effectLst/>
                <a:latin typeface="Open Sans"/>
              </a:rPr>
              <a:t>.  SPD 2010 included everything 2007 did and much more.  SPD 2013 on the other hand left out some goodies that SPD 2010 had, but you could at least still create and run SPD 2010 workflows within SPD 2013.  Fast forward to today and no new SharePoint Designer has been launched since then.  This includes the launches of SharePoint 2016, 2019 and Online.</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26</a:t>
            </a:fld>
            <a:endParaRPr lang="en-US" dirty="0"/>
          </a:p>
        </p:txBody>
      </p:sp>
    </p:spTree>
    <p:extLst>
      <p:ext uri="{BB962C8B-B14F-4D97-AF65-F5344CB8AC3E}">
        <p14:creationId xmlns:p14="http://schemas.microsoft.com/office/powerpoint/2010/main" val="2335539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SharePoint Designer Ribbon</a:t>
            </a:r>
            <a:r>
              <a:rPr lang="en-US" dirty="0"/>
              <a:t>: The ribbon up top has most of the stuff you need, with the editor in the main page area.  This will contain your workflow stages (and steps), which contain conditions and actions that are executed in sequence top down. </a:t>
            </a:r>
          </a:p>
          <a:p>
            <a:endParaRPr lang="en-US" dirty="0"/>
          </a:p>
          <a:p>
            <a:r>
              <a:rPr lang="en-US" dirty="0"/>
              <a:t>[</a:t>
            </a:r>
            <a:r>
              <a:rPr lang="en-US"/>
              <a:t>Info Video]</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27</a:t>
            </a:fld>
            <a:endParaRPr lang="en-US" dirty="0"/>
          </a:p>
        </p:txBody>
      </p:sp>
    </p:spTree>
    <p:extLst>
      <p:ext uri="{BB962C8B-B14F-4D97-AF65-F5344CB8AC3E}">
        <p14:creationId xmlns:p14="http://schemas.microsoft.com/office/powerpoint/2010/main" val="4136496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SharePoint Designer Workflow is an automated business process which is used for automating your business activities. By using designer workflow you can assign a task or work to a Group or a single person. After assigning the task to a group or a single person, We can track that current task status to know whether it is progressing or not.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is tightly integrated to SharePoint Online but it is not only used for SharePoint, then to create a SharePoint task you need to add a new item into specific SharePoint task lists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leverages the more simplistic concepts of Create Item and Update Item actions to manage the creation and updating of SharePoint tasks.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28</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29</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currently in Power Automate you cannot have manual start and created by/modified by triggers in same Power Automate flow, at the time of writing it would require 2 workflows if the requirement is to have manual trigger and created/modified trigger.</a:t>
            </a:r>
          </a:p>
        </p:txBody>
      </p:sp>
      <p:sp>
        <p:nvSpPr>
          <p:cNvPr id="4" name="Slide Number Placeholder 3"/>
          <p:cNvSpPr>
            <a:spLocks noGrp="1"/>
          </p:cNvSpPr>
          <p:nvPr>
            <p:ph type="sldNum" sz="quarter" idx="5"/>
          </p:nvPr>
        </p:nvSpPr>
        <p:spPr/>
        <p:txBody>
          <a:bodyPr/>
          <a:lstStyle/>
          <a:p>
            <a:fld id="{DF6CE0AF-8EE2-4CEE-89C8-5D4DAFA806D3}" type="slidenum">
              <a:rPr lang="en-US" smtClean="0"/>
              <a:t>30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Designer Actions</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If steps are the "where" and conditions are the "when," actions are the critical "what" piece of the workflow story. </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An action can be anything—from working with an item associated with the workflow, to sending email to a certain participant, to updating another data repository.</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You can build custom actions, but SharePoint Designer 2010 includes a comprehensive set of actions that enables you to build even complex examples of most common business processes in SharePoint 2010.</a:t>
            </a:r>
          </a:p>
          <a:p>
            <a:endParaRPr lang="en-US" dirty="0"/>
          </a:p>
          <a:p>
            <a:r>
              <a:rPr lang="en-US" dirty="0"/>
              <a:t>Power Automate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in Power Automate are the same in concept as actions in Designer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are the "verb" - they do the work.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Currently, there are many SharePoint actions (with more planned).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a:t>
            </a:fld>
            <a:endParaRPr lang="en-US" dirty="0"/>
          </a:p>
        </p:txBody>
      </p:sp>
    </p:spTree>
    <p:extLst>
      <p:ext uri="{BB962C8B-B14F-4D97-AF65-F5344CB8AC3E}">
        <p14:creationId xmlns:p14="http://schemas.microsoft.com/office/powerpoint/2010/main" val="823218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33</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34</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36</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44240"/>
                </a:solidFill>
                <a:effectLst/>
                <a:latin typeface="Raleway"/>
              </a:rPr>
              <a:t>Think of variables as temporary storage of values while a workflow is running.  Variables are available in any step / action / condition in the workflow/Flow once defined.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SharePoint Designer:</a:t>
            </a: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Where to find the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are two ways to access the menu of available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While you are editing inside a workflow step, do one of the following: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Workflow</a:t>
            </a:r>
            <a:r>
              <a:rPr lang="en-US" b="0" i="0" dirty="0">
                <a:solidFill>
                  <a:srgbClr val="171717"/>
                </a:solidFill>
                <a:effectLst/>
                <a:latin typeface="Segoe UI" panose="020B0502040204020203" pitchFamily="34" charset="0"/>
              </a:rPr>
              <a:t> tab, in the </a:t>
            </a:r>
            <a:r>
              <a:rPr lang="en-US" b="1" i="0" dirty="0">
                <a:solidFill>
                  <a:srgbClr val="171717"/>
                </a:solidFill>
                <a:effectLst/>
                <a:latin typeface="Segoe UI" panose="020B0502040204020203" pitchFamily="34" charset="0"/>
              </a:rPr>
              <a:t>Insert</a:t>
            </a:r>
            <a:r>
              <a:rPr lang="en-US" b="0" i="0" dirty="0">
                <a:solidFill>
                  <a:srgbClr val="171717"/>
                </a:solidFill>
                <a:effectLst/>
                <a:latin typeface="Segoe UI" panose="020B0502040204020203" pitchFamily="34" charset="0"/>
              </a:rPr>
              <a:t> group, click </a:t>
            </a:r>
            <a:r>
              <a:rPr lang="en-US" b="1" i="0" dirty="0">
                <a:solidFill>
                  <a:srgbClr val="171717"/>
                </a:solidFill>
                <a:effectLst/>
                <a:latin typeface="Segoe UI" panose="020B0502040204020203" pitchFamily="34" charset="0"/>
              </a:rPr>
              <a:t>Conditions</a:t>
            </a:r>
            <a:r>
              <a:rPr lang="en-US" b="0" i="0" dirty="0">
                <a:solidFill>
                  <a:srgbClr val="171717"/>
                </a:solidFill>
                <a:effectLst/>
                <a:latin typeface="Segoe UI" panose="020B0502040204020203" pitchFamily="34" charset="0"/>
              </a:rPr>
              <a:t> to open the list of workflow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Double-click inside a workflow step. In the search box that appears, type text that appears in the name of the condition that you want, such as "created", and then press Enter. Actions and conditions that contain the text you typed appear after the text box.</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conditions are available to you while you are creating or modifying a workflow depends on the precise context that you are working in.</a:t>
            </a:r>
          </a:p>
          <a:p>
            <a:endParaRPr lang="en-US" dirty="0"/>
          </a:p>
          <a:p>
            <a:r>
              <a:rPr lang="en-US" dirty="0"/>
              <a:t>Power Automate:</a:t>
            </a:r>
          </a:p>
          <a:p>
            <a:r>
              <a:rPr lang="en-US" dirty="0"/>
              <a:t>Specify that a flow performs one or more tasks only if a condition is true. For example, specify that you'll get an email only if a tweet that contains a keyword is retweeted at least 10 times.</a:t>
            </a:r>
          </a:p>
          <a:p>
            <a:pPr algn="l"/>
            <a:r>
              <a:rPr lang="en-US" b="1" i="0" dirty="0">
                <a:solidFill>
                  <a:srgbClr val="171717"/>
                </a:solidFill>
                <a:effectLst/>
                <a:latin typeface="Segoe UI" panose="020B0502040204020203" pitchFamily="34" charset="0"/>
              </a:rPr>
              <a:t>Add a condition</a:t>
            </a:r>
          </a:p>
          <a:p>
            <a:pPr algn="l">
              <a:buFont typeface="+mj-lt"/>
              <a:buAutoNum type="arabicPeriod"/>
            </a:pPr>
            <a:r>
              <a:rPr lang="en-US" b="0" i="0" dirty="0">
                <a:solidFill>
                  <a:srgbClr val="171717"/>
                </a:solidFill>
                <a:effectLst/>
                <a:latin typeface="Segoe UI" panose="020B0502040204020203" pitchFamily="34" charset="0"/>
              </a:rPr>
              <a:t>In </a:t>
            </a:r>
            <a:r>
              <a:rPr lang="en-US" b="0" i="0" u="none" strike="noStrike" dirty="0">
                <a:solidFill>
                  <a:srgbClr val="171717"/>
                </a:solidFill>
                <a:effectLst/>
                <a:latin typeface="Segoe UI" panose="020B0502040204020203" pitchFamily="34" charset="0"/>
                <a:hlinkClick r:id="rId3"/>
              </a:rPr>
              <a:t>Power Automate</a:t>
            </a: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You might need to sign in if you're not already signed in.</a:t>
            </a:r>
          </a:p>
          <a:p>
            <a:pPr algn="l">
              <a:buFont typeface="+mj-lt"/>
              <a:buAutoNum type="arabicPeriod"/>
            </a:pPr>
            <a:r>
              <a:rPr lang="en-US" b="0" i="0" dirty="0">
                <a:solidFill>
                  <a:srgbClr val="171717"/>
                </a:solidFill>
                <a:effectLst/>
                <a:latin typeface="Segoe UI" panose="020B0502040204020203" pitchFamily="34" charset="0"/>
              </a:rPr>
              <a:t>Select one of the flows from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and then select </a:t>
            </a:r>
            <a:r>
              <a:rPr lang="en-US" b="1" i="0" dirty="0">
                <a:solidFill>
                  <a:srgbClr val="171717"/>
                </a:solidFill>
                <a:effectLst/>
                <a:latin typeface="Segoe UI" panose="020B0502040204020203" pitchFamily="34" charset="0"/>
              </a:rPr>
              <a:t>More commands</a:t>
            </a:r>
            <a:r>
              <a:rPr lang="en-US" b="0" i="0" dirty="0">
                <a:solidFill>
                  <a:srgbClr val="171717"/>
                </a:solidFill>
                <a:effectLst/>
                <a:latin typeface="Segoe UI" panose="020B0502040204020203" pitchFamily="34" charset="0"/>
              </a:rPr>
              <a:t> (the three dots).</a:t>
            </a:r>
          </a:p>
          <a:p>
            <a:pPr algn="l">
              <a:buFont typeface="+mj-lt"/>
              <a:buAutoNum type="arabicPeriod"/>
            </a:pPr>
            <a:r>
              <a:rPr lang="en-US" b="0" i="0" dirty="0">
                <a:solidFill>
                  <a:srgbClr val="171717"/>
                </a:solidFill>
                <a:effectLst/>
                <a:latin typeface="Segoe UI" panose="020B0502040204020203" pitchFamily="34" charset="0"/>
              </a:rPr>
              <a:t>This tutorial uses an example with a Twitter trigger and a SharePoint action.</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Under the last action, select </a:t>
            </a:r>
            <a:r>
              <a:rPr lang="en-US" b="1" i="0" dirty="0">
                <a:solidFill>
                  <a:srgbClr val="171717"/>
                </a:solidFill>
                <a:effectLst/>
                <a:latin typeface="Segoe UI" panose="020B0502040204020203" pitchFamily="34" charset="0"/>
              </a:rPr>
              <a:t>New step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an empty area in box on the left.</a:t>
            </a:r>
          </a:p>
          <a:p>
            <a:pPr algn="l">
              <a:buFont typeface="+mj-lt"/>
              <a:buAutoNum type="arabicPeriod"/>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Dynamic content</a:t>
            </a:r>
            <a:r>
              <a:rPr lang="en-US" b="0" i="0" dirty="0">
                <a:solidFill>
                  <a:srgbClr val="171717"/>
                </a:solidFill>
                <a:effectLst/>
                <a:latin typeface="Segoe UI" panose="020B0502040204020203" pitchFamily="34" charset="0"/>
              </a:rPr>
              <a:t> list opens.</a:t>
            </a:r>
          </a:p>
          <a:p>
            <a:pPr algn="l">
              <a:buFont typeface="+mj-lt"/>
              <a:buAutoNum type="arabicPeriod"/>
            </a:pPr>
            <a:r>
              <a:rPr lang="en-US" b="0" i="0" dirty="0">
                <a:solidFill>
                  <a:srgbClr val="171717"/>
                </a:solidFill>
                <a:effectLst/>
                <a:latin typeface="Segoe UI" panose="020B0502040204020203" pitchFamily="34" charset="0"/>
              </a:rPr>
              <a:t>Select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parameter to add it to the box.</a:t>
            </a:r>
          </a:p>
          <a:p>
            <a:pPr algn="l">
              <a:buFont typeface="+mj-lt"/>
              <a:buAutoNum type="arabicPeriod"/>
            </a:pPr>
            <a:r>
              <a:rPr lang="en-US" b="0" i="0" dirty="0">
                <a:solidFill>
                  <a:srgbClr val="171717"/>
                </a:solidFill>
                <a:effectLst/>
                <a:latin typeface="Segoe UI" panose="020B0502040204020203" pitchFamily="34" charset="0"/>
              </a:rPr>
              <a:t>In the box in the middle of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t>
            </a:r>
            <a:r>
              <a:rPr lang="en-US" b="1" i="0" dirty="0">
                <a:solidFill>
                  <a:srgbClr val="171717"/>
                </a:solidFill>
                <a:effectLst/>
                <a:latin typeface="Segoe UI" panose="020B0502040204020203" pitchFamily="34" charset="0"/>
              </a:rPr>
              <a:t>is greater than or equal to</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box on the right, enter </a:t>
            </a:r>
            <a:r>
              <a:rPr lang="en-US" b="1" i="0" dirty="0">
                <a:solidFill>
                  <a:srgbClr val="171717"/>
                </a:solidFill>
                <a:effectLst/>
                <a:latin typeface="Segoe UI" panose="020B0502040204020203" pitchFamily="34" charset="0"/>
              </a:rPr>
              <a:t>10</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Now that you've configured the condition, continue with the following steps to send an email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more than 10.</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Add an action</a:t>
            </a:r>
            <a:r>
              <a:rPr lang="en-US" b="0" i="0" dirty="0">
                <a:solidFill>
                  <a:srgbClr val="171717"/>
                </a:solidFill>
                <a:effectLst/>
                <a:latin typeface="Segoe UI" panose="020B0502040204020203" pitchFamily="34" charset="0"/>
              </a:rPr>
              <a:t> on the </a:t>
            </a:r>
            <a:r>
              <a:rPr lang="en-US" b="1" i="0" dirty="0">
                <a:solidFill>
                  <a:srgbClr val="171717"/>
                </a:solidFill>
                <a:effectLst/>
                <a:latin typeface="Segoe UI" panose="020B0502040204020203" pitchFamily="34" charset="0"/>
              </a:rPr>
              <a:t>If yes</a:t>
            </a:r>
            <a:r>
              <a:rPr lang="en-US" b="0" i="0" dirty="0">
                <a:solidFill>
                  <a:srgbClr val="171717"/>
                </a:solidFill>
                <a:effectLst/>
                <a:latin typeface="Segoe UI" panose="020B0502040204020203" pitchFamily="34" charset="0"/>
              </a:rPr>
              <a:t> send of the condition.</a:t>
            </a:r>
          </a:p>
          <a:p>
            <a:pPr algn="l">
              <a:buFont typeface="+mj-lt"/>
              <a:buAutoNum type="arabicPeriod"/>
            </a:pPr>
            <a:r>
              <a:rPr lang="en-US" b="0" i="0" dirty="0">
                <a:solidFill>
                  <a:srgbClr val="171717"/>
                </a:solidFill>
                <a:effectLst/>
                <a:latin typeface="Segoe UI" panose="020B0502040204020203" pitchFamily="34" charset="0"/>
              </a:rPr>
              <a:t>Enter </a:t>
            </a:r>
            <a:r>
              <a:rPr lang="en-US" b="1" i="0" dirty="0">
                <a:solidFill>
                  <a:srgbClr val="171717"/>
                </a:solidFill>
                <a:effectLst/>
                <a:latin typeface="Segoe UI" panose="020B0502040204020203" pitchFamily="34" charset="0"/>
              </a:rPr>
              <a:t>Send an email</a:t>
            </a:r>
            <a:r>
              <a:rPr lang="en-US" b="0" i="0" dirty="0">
                <a:solidFill>
                  <a:srgbClr val="171717"/>
                </a:solidFill>
                <a:effectLst/>
                <a:latin typeface="Segoe UI" panose="020B0502040204020203" pitchFamily="34" charset="0"/>
              </a:rPr>
              <a:t> into the search box, and then select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Configure the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 card to your liking, indicating the contents of the email that the flow sends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greater than 10.</a:t>
            </a:r>
          </a:p>
          <a:p>
            <a:pPr algn="l">
              <a:buFont typeface="+mj-lt"/>
              <a:buAutoNum type="arabicPeriod"/>
            </a:pPr>
            <a:r>
              <a:rPr lang="en-US" b="0" i="0" dirty="0">
                <a:solidFill>
                  <a:srgbClr val="171717"/>
                </a:solidFill>
                <a:effectLst/>
                <a:latin typeface="Segoe UI" panose="020B0502040204020203" pitchFamily="34" charset="0"/>
              </a:rPr>
              <a:t>You can also configure the </a:t>
            </a:r>
            <a:r>
              <a:rPr lang="en-US" b="1" i="0" dirty="0">
                <a:solidFill>
                  <a:srgbClr val="171717"/>
                </a:solidFill>
                <a:effectLst/>
                <a:latin typeface="Segoe UI" panose="020B0502040204020203" pitchFamily="34" charset="0"/>
              </a:rPr>
              <a:t>If no</a:t>
            </a:r>
            <a:r>
              <a:rPr lang="en-US" b="0" i="0" dirty="0">
                <a:solidFill>
                  <a:srgbClr val="171717"/>
                </a:solidFill>
                <a:effectLst/>
                <a:latin typeface="Segoe UI" panose="020B0502040204020203" pitchFamily="34" charset="0"/>
              </a:rPr>
              <a:t> side of the condition if you'd like to take an when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less than 10.</a:t>
            </a:r>
          </a:p>
          <a:p>
            <a:pPr algn="l">
              <a:buFont typeface="+mj-lt"/>
              <a:buAutoNum type="arabicPeriod"/>
            </a:pPr>
            <a:r>
              <a:rPr lang="en-US" b="0" i="0" dirty="0">
                <a:solidFill>
                  <a:srgbClr val="171717"/>
                </a:solidFill>
                <a:effectLst/>
                <a:latin typeface="Segoe UI" panose="020B0502040204020203" pitchFamily="34" charset="0"/>
              </a:rPr>
              <a:t>Save the flow.</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38</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Steps :</a:t>
            </a:r>
            <a:r>
              <a:rPr lang="en-US" dirty="0"/>
              <a:t>  Steps are the primary means of structure and organization within a workflow or Flow. A step contains one or more actions and, optionally, one or more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39</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40</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Loop in SharePoint Designer Workflow : </a:t>
            </a:r>
          </a:p>
          <a:p>
            <a:r>
              <a:rPr lang="en-US" dirty="0"/>
              <a:t>One of the major limitations in SharePoint Designer-based workflows in SharePoint 2010 was the inability to loop in workflows. 2013 workflows in SharePoint Designer can now include looping. There are two types of looping available: Loop n Times and Loop with Condition.</a:t>
            </a:r>
          </a:p>
          <a:p>
            <a:endParaRPr lang="en-US" dirty="0"/>
          </a:p>
          <a:p>
            <a:r>
              <a:rPr lang="en-US" dirty="0"/>
              <a:t>The Loop n Times loop type allows a designer to create a looping condition where the actions contained in the loop container are executed several times. One or more workflow actions can be placed in the loop and the workflow will execute these actions (in order) for the number of loop iterations specified.</a:t>
            </a:r>
          </a:p>
          <a:p>
            <a:endParaRPr lang="en-US" dirty="0"/>
          </a:p>
          <a:p>
            <a:r>
              <a:rPr lang="en-US" dirty="0"/>
              <a:t>The Loop with Condition loop type allows a designer to create a looping condition where the actions contained in the loop container are executed until a specified condition is met. Just like the Loop n Times loop type, the workflow actions placed in the loop will execute in order, and the loop will continue to execute these actions until the loop condition is met.</a:t>
            </a:r>
          </a:p>
          <a:p>
            <a:endParaRPr lang="en-US" dirty="0"/>
          </a:p>
          <a:p>
            <a:r>
              <a:rPr lang="en-US" dirty="0"/>
              <a:t>Restrictions in SPD Workflow Looping construct:</a:t>
            </a:r>
          </a:p>
          <a:p>
            <a:pPr algn="l">
              <a:buFont typeface="Arial" panose="020B0604020202020204" pitchFamily="34" charset="0"/>
              <a:buChar char="•"/>
            </a:pPr>
            <a:r>
              <a:rPr lang="en-US" b="0" i="0" dirty="0">
                <a:effectLst/>
                <a:latin typeface="proxima-nova"/>
              </a:rPr>
              <a:t>Loops must be contained within a stage</a:t>
            </a:r>
          </a:p>
          <a:p>
            <a:pPr algn="l">
              <a:buFont typeface="Arial" panose="020B0604020202020204" pitchFamily="34" charset="0"/>
              <a:buChar char="•"/>
            </a:pPr>
            <a:r>
              <a:rPr lang="en-US" b="0" i="0" dirty="0">
                <a:effectLst/>
                <a:latin typeface="proxima-nova"/>
              </a:rPr>
              <a:t>You cannot add a stage inside a loop</a:t>
            </a:r>
          </a:p>
          <a:p>
            <a:pPr algn="l">
              <a:buFont typeface="Arial" panose="020B0604020202020204" pitchFamily="34" charset="0"/>
              <a:buChar char="•"/>
            </a:pPr>
            <a:r>
              <a:rPr lang="en-US" b="0" i="0" dirty="0">
                <a:effectLst/>
                <a:latin typeface="proxima-nova"/>
              </a:rPr>
              <a:t>Loops can only have one entry and one exit point</a:t>
            </a:r>
          </a:p>
          <a:p>
            <a:pPr algn="l"/>
            <a:r>
              <a:rPr lang="en-US" b="0" i="0" dirty="0">
                <a:effectLst/>
                <a:latin typeface="proxima-nova"/>
              </a:rPr>
              <a:t>Nested loops are also supported if the need for executing a series of actions in an inner loop is desired.</a:t>
            </a:r>
          </a:p>
          <a:p>
            <a:pPr algn="l"/>
            <a:endParaRPr lang="en-US" b="0" i="0" dirty="0">
              <a:effectLst/>
              <a:latin typeface="proxima-nova"/>
            </a:endParaRPr>
          </a:p>
          <a:p>
            <a:pPr algn="l"/>
            <a:r>
              <a:rPr lang="en-US" b="1" i="0" dirty="0">
                <a:effectLst/>
                <a:latin typeface="proxima-nova"/>
              </a:rPr>
              <a:t>Power Automate Loop:</a:t>
            </a:r>
          </a:p>
          <a:p>
            <a:pPr algn="l"/>
            <a:r>
              <a:rPr lang="en-US" b="0" i="0" dirty="0">
                <a:solidFill>
                  <a:srgbClr val="505050"/>
                </a:solidFill>
                <a:effectLst/>
                <a:latin typeface="Segoe UI Condensed"/>
              </a:rPr>
              <a:t>Frequently, you will get a list of items returned by an action. For example, you could get a list of email attachments for new emails, or a list of search results from a search API. An apply to each loop makes it possible to control the list that you repeat over. You can also use a condition inside of an apply to each to filter the array. To add new control flow concepts like </a:t>
            </a:r>
            <a:r>
              <a:rPr lang="en-US" b="1" i="0" dirty="0">
                <a:solidFill>
                  <a:srgbClr val="505050"/>
                </a:solidFill>
                <a:effectLst/>
                <a:latin typeface="Segoe UI Condensed"/>
              </a:rPr>
              <a:t>Apply to each</a:t>
            </a:r>
            <a:r>
              <a:rPr lang="en-US" b="0" i="0" dirty="0">
                <a:solidFill>
                  <a:srgbClr val="505050"/>
                </a:solidFill>
                <a:effectLst/>
                <a:latin typeface="Segoe UI Condensed"/>
              </a:rPr>
              <a:t> or </a:t>
            </a:r>
            <a:r>
              <a:rPr lang="en-US" b="1" i="0" dirty="0">
                <a:solidFill>
                  <a:srgbClr val="505050"/>
                </a:solidFill>
                <a:effectLst/>
                <a:latin typeface="Segoe UI Condensed"/>
              </a:rPr>
              <a:t>Do-until</a:t>
            </a:r>
            <a:r>
              <a:rPr lang="en-US" b="0" i="0" dirty="0">
                <a:solidFill>
                  <a:srgbClr val="505050"/>
                </a:solidFill>
                <a:effectLst/>
                <a:latin typeface="Segoe UI Condensed"/>
              </a:rPr>
              <a:t>, first click </a:t>
            </a:r>
            <a:r>
              <a:rPr lang="en-US" b="1" i="0" dirty="0">
                <a:solidFill>
                  <a:srgbClr val="505050"/>
                </a:solidFill>
                <a:effectLst/>
                <a:latin typeface="Segoe UI Condensed"/>
              </a:rPr>
              <a:t>New Step</a:t>
            </a:r>
            <a:r>
              <a:rPr lang="en-US" b="0" i="0" dirty="0">
                <a:solidFill>
                  <a:srgbClr val="505050"/>
                </a:solidFill>
                <a:effectLst/>
                <a:latin typeface="Segoe UI Condensed"/>
              </a:rPr>
              <a:t> and then select </a:t>
            </a:r>
            <a:r>
              <a:rPr lang="en-US" b="1" i="0" dirty="0">
                <a:solidFill>
                  <a:srgbClr val="505050"/>
                </a:solidFill>
                <a:effectLst/>
                <a:latin typeface="Segoe UI Condensed"/>
              </a:rPr>
              <a:t>More</a:t>
            </a:r>
            <a:r>
              <a:rPr lang="en-US" b="0" i="0" dirty="0">
                <a:solidFill>
                  <a:srgbClr val="505050"/>
                </a:solidFill>
                <a:effectLst/>
                <a:latin typeface="Segoe UI Condensed"/>
              </a:rPr>
              <a:t>.</a:t>
            </a:r>
          </a:p>
          <a:p>
            <a:br>
              <a:rPr lang="en-US" dirty="0"/>
            </a:br>
            <a:r>
              <a:rPr lang="en-US" b="0" i="0" dirty="0">
                <a:solidFill>
                  <a:srgbClr val="505050"/>
                </a:solidFill>
                <a:effectLst/>
                <a:latin typeface="Segoe UI Condensed"/>
              </a:rPr>
              <a:t>This will add a shape to the designer that you can choose an array in.</a:t>
            </a:r>
          </a:p>
          <a:p>
            <a:pPr algn="l"/>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 For example, you can create a new record in a database, wait until a certain field in that record is “Approved”, and then continue the flow.</a:t>
            </a:r>
          </a:p>
          <a:p>
            <a:pPr algn="l"/>
            <a:endParaRPr lang="en-US" b="1" i="0" dirty="0">
              <a:effectLst/>
              <a:latin typeface="proxima-nova"/>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42</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767676"/>
                </a:solidFill>
                <a:effectLst/>
                <a:latin typeface="SegoeUI"/>
              </a:rPr>
              <a:t>Expressions are a rich set of Excel-like formulas that allow you to manipulate data.  </a:t>
            </a:r>
          </a:p>
          <a:p>
            <a:pPr marL="171450" indent="-171450" algn="l">
              <a:buFont typeface="Arial" panose="020B0604020202020204" pitchFamily="34" charset="0"/>
              <a:buChar char="•"/>
            </a:pPr>
            <a:r>
              <a:rPr lang="en-US" b="0" i="0" dirty="0">
                <a:solidFill>
                  <a:srgbClr val="767676"/>
                </a:solidFill>
                <a:effectLst/>
                <a:latin typeface="SegoeUI"/>
              </a:rPr>
              <a:t>With Designer workflows, we had a limited set of string manipulation actions and several calculation actions.  If you were ever frustrated by what you couldn't do with strings in Designer workflows, Flow Expressions will make you smile.  </a:t>
            </a:r>
          </a:p>
          <a:p>
            <a:pPr marL="171450" indent="-171450" algn="l">
              <a:buFont typeface="Arial" panose="020B0604020202020204" pitchFamily="34" charset="0"/>
              <a:buChar char="•"/>
            </a:pPr>
            <a:r>
              <a:rPr lang="en-US" b="0" i="0" dirty="0">
                <a:solidFill>
                  <a:srgbClr val="767676"/>
                </a:solidFill>
                <a:effectLst/>
                <a:latin typeface="SegoeUI"/>
              </a:rPr>
              <a:t>In addition to string functions, additional function groups include date, math and conversion.  Once again, this type of functionality would have been very welcome in Designer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43</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SharePoint Workflow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Workflow Status page provides the following information and options:</a:t>
            </a:r>
          </a:p>
          <a:p>
            <a:endParaRPr lang="en-US"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Name of the person who started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was last run.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Name and link to the document or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item involved in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Current status of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The option to terminate the workflow.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44</a:t>
            </a:fld>
            <a:endParaRPr lang="en-US" dirty="0"/>
          </a:p>
        </p:txBody>
      </p:sp>
    </p:spTree>
    <p:extLst>
      <p:ext uri="{BB962C8B-B14F-4D97-AF65-F5344CB8AC3E}">
        <p14:creationId xmlns:p14="http://schemas.microsoft.com/office/powerpoint/2010/main" val="448706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45</a:t>
            </a:fld>
            <a:endParaRPr lang="en-US" dirty="0"/>
          </a:p>
        </p:txBody>
      </p:sp>
    </p:spTree>
    <p:extLst>
      <p:ext uri="{BB962C8B-B14F-4D97-AF65-F5344CB8AC3E}">
        <p14:creationId xmlns:p14="http://schemas.microsoft.com/office/powerpoint/2010/main" val="1576100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46</a:t>
            </a:fld>
            <a:endParaRPr lang="en-US" dirty="0"/>
          </a:p>
        </p:txBody>
      </p:sp>
    </p:spTree>
    <p:extLst>
      <p:ext uri="{BB962C8B-B14F-4D97-AF65-F5344CB8AC3E}">
        <p14:creationId xmlns:p14="http://schemas.microsoft.com/office/powerpoint/2010/main" val="1134164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48</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50</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51</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52</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53</a:t>
            </a:fld>
            <a:endParaRPr lang="en-US" dirty="0"/>
          </a:p>
        </p:txBody>
      </p:sp>
    </p:spTree>
    <p:extLst>
      <p:ext uri="{BB962C8B-B14F-4D97-AF65-F5344CB8AC3E}">
        <p14:creationId xmlns:p14="http://schemas.microsoft.com/office/powerpoint/2010/main" val="2271812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54</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the context of SharePoint, a workflow is the automated movement of documents or items through a sequence of actions or tasks that are related to a business process. Workflows can be used to consistently manage common business processes within an organization by enabling the organization to attach business logic to documents or items in a SharePoint list or library.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SharePoint workflows are pre-programmed mini-applications that streamline and automate a wide variety of business processes. </a:t>
            </a:r>
          </a:p>
          <a:p>
            <a:pPr marL="171450" indent="-171450">
              <a:buFont typeface="Arial" panose="020B0604020202020204" pitchFamily="34" charset="0"/>
              <a:buChar char="•"/>
            </a:pPr>
            <a:r>
              <a:rPr lang="en-US" sz="1200" dirty="0"/>
              <a:t>Workflows can range from collecting signatures, feedback, or approvals for a plan or document, to tracking the current status of a routine procedure. </a:t>
            </a:r>
          </a:p>
          <a:p>
            <a:pPr marL="171450" indent="-171450">
              <a:buFont typeface="Arial" panose="020B0604020202020204" pitchFamily="34" charset="0"/>
              <a:buChar char="•"/>
            </a:pPr>
            <a:r>
              <a:rPr lang="en-US" sz="1200" dirty="0">
                <a:highlight>
                  <a:srgbClr val="FFFF00"/>
                </a:highlight>
              </a:rPr>
              <a:t>SharePoint workflows are designed to save you time and effort, and to bring consistency and efficiency to tasks that you perform on a regular basis.</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a:t>
            </a:fld>
            <a:endParaRPr lang="en-US" dirty="0"/>
          </a:p>
        </p:txBody>
      </p:sp>
    </p:spTree>
    <p:extLst>
      <p:ext uri="{BB962C8B-B14F-4D97-AF65-F5344CB8AC3E}">
        <p14:creationId xmlns:p14="http://schemas.microsoft.com/office/powerpoint/2010/main" val="3266676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55</a:t>
            </a:fld>
            <a:endParaRPr lang="en-US" dirty="0"/>
          </a:p>
        </p:txBody>
      </p:sp>
    </p:spTree>
    <p:extLst>
      <p:ext uri="{BB962C8B-B14F-4D97-AF65-F5344CB8AC3E}">
        <p14:creationId xmlns:p14="http://schemas.microsoft.com/office/powerpoint/2010/main" val="4170228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evolution of SharePoint workflow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 in SharePoint 2010, workflows were intended primarily for approval pipelines. Enterprises could use SharePoint Designer and workflow editor to customize their workflows. The workflow process happened within SharePoint itself.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Workflow Manager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Workflows are hosted outside of SharePoint.  Windows Azure Workflow (WAW) is an installable product and can be hosted on an on-premise SharePoint farm. Workflow is now run as a separate service. Communication of workflows with SharePoint will happen via REST / CSOM or OAuth.</a:t>
            </a:r>
          </a:p>
          <a:p>
            <a:endParaRPr lang="en-US" dirty="0"/>
          </a:p>
          <a:p>
            <a:r>
              <a:rPr lang="en-US" dirty="0"/>
              <a:t>SharePoint 2010 Workflow</a:t>
            </a:r>
          </a:p>
          <a:p>
            <a:pPr marL="342900" lvl="0" indent="-342900">
              <a:buFont typeface="Arial" panose="020B0604020202020204" pitchFamily="34" charset="0"/>
              <a:buChar char="•"/>
            </a:pPr>
            <a:r>
              <a:rPr lang="en-US" sz="2000" dirty="0"/>
              <a:t>SharePoint Server 2010</a:t>
            </a:r>
          </a:p>
          <a:p>
            <a:pPr marL="342900" lvl="0" indent="-342900">
              <a:buFont typeface="Arial" panose="020B0604020202020204" pitchFamily="34" charset="0"/>
              <a:buChar char="•"/>
            </a:pPr>
            <a:r>
              <a:rPr lang="en-US" sz="2000" dirty="0"/>
              <a:t>Carried forward to Office 365 and SharePoint Server 2013</a:t>
            </a:r>
          </a:p>
          <a:p>
            <a:pPr marL="342900" lvl="0" indent="-342900">
              <a:buFont typeface="Arial" panose="020B0604020202020204" pitchFamily="34" charset="0"/>
              <a:buChar char="•"/>
            </a:pPr>
            <a:r>
              <a:rPr lang="en-US" sz="2000" dirty="0"/>
              <a:t>Built on top of WF 3.5</a:t>
            </a:r>
          </a:p>
          <a:p>
            <a:pPr marL="342900" lvl="0" indent="-342900">
              <a:buFont typeface="Arial" panose="020B0604020202020204" pitchFamily="34" charset="0"/>
              <a:buChar char="•"/>
            </a:pPr>
            <a:r>
              <a:rPr lang="en-US" sz="2000" dirty="0"/>
              <a:t>Uses SharePoint as execution host	</a:t>
            </a:r>
          </a:p>
          <a:p>
            <a:pPr marL="342900" lvl="0" indent="-342900">
              <a:buFont typeface="Arial" panose="020B0604020202020204" pitchFamily="34" charset="0"/>
              <a:buChar char="•"/>
            </a:pPr>
            <a:r>
              <a:rPr lang="en-US" sz="2000" dirty="0"/>
              <a:t>Workflow engine lives in SharePoint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SharePoint 2013 Workflows</a:t>
            </a:r>
          </a:p>
          <a:p>
            <a:pPr marL="342900" lvl="0" indent="-342900">
              <a:buFont typeface="Arial" panose="020B0604020202020204" pitchFamily="34" charset="0"/>
              <a:buChar char="•"/>
            </a:pPr>
            <a:r>
              <a:rPr lang="en-US" sz="2000" dirty="0"/>
              <a:t>SharePoint Server 2013</a:t>
            </a:r>
          </a:p>
          <a:p>
            <a:pPr marL="342900" lvl="0" indent="-342900">
              <a:buFont typeface="Arial" panose="020B0604020202020204" pitchFamily="34" charset="0"/>
              <a:buChar char="•"/>
            </a:pPr>
            <a:r>
              <a:rPr lang="en-US" sz="2000" dirty="0"/>
              <a:t>Carried forward to Office 365</a:t>
            </a:r>
          </a:p>
          <a:p>
            <a:pPr marL="342900" lvl="0" indent="-342900">
              <a:buFont typeface="Arial" panose="020B0604020202020204" pitchFamily="34" charset="0"/>
              <a:buChar char="•"/>
            </a:pPr>
            <a:r>
              <a:rPr lang="en-US" sz="2000" dirty="0"/>
              <a:t>Built on top of WF 4</a:t>
            </a:r>
          </a:p>
          <a:p>
            <a:pPr marL="342900" lvl="0" indent="-342900">
              <a:buFont typeface="Arial" panose="020B0604020202020204" pitchFamily="34" charset="0"/>
              <a:buChar char="•"/>
            </a:pPr>
            <a:r>
              <a:rPr lang="en-US" sz="2000" dirty="0"/>
              <a:t>Workflow engine lives outside of Office 365</a:t>
            </a:r>
          </a:p>
          <a:p>
            <a:pPr marL="342900" lvl="0" indent="-342900">
              <a:buFont typeface="Arial" panose="020B0604020202020204" pitchFamily="34" charset="0"/>
              <a:buChar char="•"/>
            </a:pPr>
            <a:r>
              <a:rPr lang="en-US" sz="2000" dirty="0"/>
              <a:t>For on-premises, Workflow Manager can be installed on SharePoint server</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6</a:t>
            </a:fld>
            <a:endParaRPr lang="en-US" dirty="0"/>
          </a:p>
        </p:txBody>
      </p:sp>
    </p:spTree>
    <p:extLst>
      <p:ext uri="{BB962C8B-B14F-4D97-AF65-F5344CB8AC3E}">
        <p14:creationId xmlns:p14="http://schemas.microsoft.com/office/powerpoint/2010/main" val="159906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SharePoint Designer: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Among the greatest advantages of the workflow framework in SharePoint is the ease with which information workers can use the no-code environment of SharePoint Designer to create rich and powerful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Target Users: </a:t>
            </a:r>
            <a:r>
              <a:rPr lang="en-US" sz="1200" b="0" dirty="0"/>
              <a:t>Information workers, business analysts, SharePoint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Difficulty level</a:t>
            </a:r>
            <a:r>
              <a:rPr lang="en-US" sz="1200" dirty="0"/>
              <a:t>: Familiarity with SharePoint Designer, including the core workflow components, such as stages, gates, actions, conditions, and loops.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0" indent="0">
              <a:buNone/>
            </a:pPr>
            <a:r>
              <a:rPr lang="en-US" sz="1200" u="none" dirty="0"/>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a high degree of flexibility and customization is available in a declarative authoring environment such as Visual Studio.</a:t>
            </a:r>
          </a:p>
          <a:p>
            <a:pPr marL="171450" indent="-171450">
              <a:buFont typeface="Arial" panose="020B0604020202020204" pitchFamily="34" charset="0"/>
              <a:buChar char="•"/>
            </a:pPr>
            <a:r>
              <a:rPr lang="en-US" sz="1200" b="1" dirty="0"/>
              <a:t>Target users</a:t>
            </a:r>
            <a:r>
              <a:rPr lang="en-US" sz="1200" dirty="0"/>
              <a:t>: Intermediate or advanced software developers.</a:t>
            </a:r>
          </a:p>
          <a:p>
            <a:pPr marL="171450" indent="-171450">
              <a:buFont typeface="Arial" panose="020B0604020202020204" pitchFamily="34" charset="0"/>
              <a:buChar char="•"/>
            </a:pPr>
            <a:r>
              <a:rPr lang="en-US" sz="1200" b="1" dirty="0"/>
              <a:t>Difficulty level</a:t>
            </a:r>
            <a:r>
              <a:rPr lang="en-US" sz="1200" dirty="0"/>
              <a:t>: Familiarity with Visual Studio, including software development concepts such as event receivers, packaging and deployment, and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7</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SharePoint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we do business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designed to be compelling, flexible,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more performant.</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integrates with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rest of the Microsoft 365 apps &amp; services driving security,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productivity and collaboration.</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Power Platform is preferred Microsoft 365 Business Application Platform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building custom applications and orchestrate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8</a:t>
            </a:fld>
            <a:endParaRPr lang="en-US" dirty="0"/>
          </a:p>
        </p:txBody>
      </p:sp>
    </p:spTree>
    <p:extLst>
      <p:ext uri="{BB962C8B-B14F-4D97-AF65-F5344CB8AC3E}">
        <p14:creationId xmlns:p14="http://schemas.microsoft.com/office/powerpoint/2010/main" val="398740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0481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8746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4863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16" name="Picture 15" descr="A person sitting at a table using a computer&#10;&#10;Description generated with very high confidence">
            <a:extLst>
              <a:ext uri="{FF2B5EF4-FFF2-40B4-BE49-F238E27FC236}">
                <a16:creationId xmlns:a16="http://schemas.microsoft.com/office/drawing/2014/main" id="{57845365-75B2-4C45-94C5-9E4682E44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17" name="Rectangle 16">
            <a:extLst>
              <a:ext uri="{FF2B5EF4-FFF2-40B4-BE49-F238E27FC236}">
                <a16:creationId xmlns:a16="http://schemas.microsoft.com/office/drawing/2014/main" id="{4BCDF35F-83D1-45A1-A01D-21CE2CB1B83D}"/>
              </a:ext>
            </a:extLst>
          </p:cNvPr>
          <p:cNvSpPr/>
          <p:nvPr userDrawn="1"/>
        </p:nvSpPr>
        <p:spPr bwMode="auto">
          <a:xfrm rot="5400000">
            <a:off x="2611821"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11" name="Text Placeholder 5">
            <a:extLst>
              <a:ext uri="{FF2B5EF4-FFF2-40B4-BE49-F238E27FC236}">
                <a16:creationId xmlns:a16="http://schemas.microsoft.com/office/drawing/2014/main" id="{A5EED5F9-E966-4791-8CE2-1F0AFF7507D7}"/>
              </a:ext>
            </a:extLst>
          </p:cNvPr>
          <p:cNvSpPr>
            <a:spLocks noGrp="1"/>
          </p:cNvSpPr>
          <p:nvPr>
            <p:ph type="body" sz="quarter" idx="18"/>
          </p:nvPr>
        </p:nvSpPr>
        <p:spPr>
          <a:xfrm>
            <a:off x="181269" y="2295082"/>
            <a:ext cx="4895849" cy="656913"/>
          </a:xfrm>
          <a:prstGeom prst="rect">
            <a:avLst/>
          </a:prstGeom>
        </p:spPr>
        <p:txBody>
          <a:bodyPr/>
          <a:lstStyle>
            <a:lvl1pPr marL="0" indent="0">
              <a:buNone/>
              <a:defRPr kumimoji="0" lang="en-US" sz="4267" b="0" i="0" u="none" strike="noStrike" kern="1200" cap="none" spc="-99" normalizeH="0" baseline="0" dirty="0">
                <a:ln w="3175">
                  <a:noFill/>
                </a:ln>
                <a:solidFill>
                  <a:srgbClr val="E6E6E6"/>
                </a:solidFill>
                <a:effectLst/>
                <a:uLnTx/>
                <a:uFillTx/>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endParaRPr lang="en-US" dirty="0"/>
          </a:p>
        </p:txBody>
      </p:sp>
      <p:pic>
        <p:nvPicPr>
          <p:cNvPr id="1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9" name="Text Placeholder 5">
            <a:extLst>
              <a:ext uri="{FF2B5EF4-FFF2-40B4-BE49-F238E27FC236}">
                <a16:creationId xmlns:a16="http://schemas.microsoft.com/office/drawing/2014/main" id="{7331556A-F7C1-41E0-BAB6-F94E00CE2F5C}"/>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2475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851C6924-1B04-43C9-AC2F-F274D7F69B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9" name="Rectangle 8">
            <a:extLst>
              <a:ext uri="{FF2B5EF4-FFF2-40B4-BE49-F238E27FC236}">
                <a16:creationId xmlns:a16="http://schemas.microsoft.com/office/drawing/2014/main" id="{0049F4B4-AE42-4204-91CF-2C16E09AEADE}"/>
              </a:ext>
            </a:extLst>
          </p:cNvPr>
          <p:cNvSpPr/>
          <p:nvPr userDrawn="1"/>
        </p:nvSpPr>
        <p:spPr bwMode="auto">
          <a:xfrm rot="5400000">
            <a:off x="2613546"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 name="Picture 6">
            <a:extLst>
              <a:ext uri="{FF2B5EF4-FFF2-40B4-BE49-F238E27FC236}">
                <a16:creationId xmlns:a16="http://schemas.microsoft.com/office/drawing/2014/main" id="{139AD953-C26D-4675-B6A0-286A999CA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11" name="Text Placeholder 5">
            <a:extLst>
              <a:ext uri="{FF2B5EF4-FFF2-40B4-BE49-F238E27FC236}">
                <a16:creationId xmlns:a16="http://schemas.microsoft.com/office/drawing/2014/main" id="{7005A992-D727-413E-A49C-4CBE988DD4BF}"/>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ULA">
    <p:spTree>
      <p:nvGrpSpPr>
        <p:cNvPr id="1" name=""/>
        <p:cNvGrpSpPr/>
        <p:nvPr/>
      </p:nvGrpSpPr>
      <p:grpSpPr>
        <a:xfrm>
          <a:off x="0" y="0"/>
          <a:ext cx="0" cy="0"/>
          <a:chOff x="0" y="0"/>
          <a:chExt cx="0" cy="0"/>
        </a:xfrm>
      </p:grpSpPr>
      <p:sp>
        <p:nvSpPr>
          <p:cNvPr id="6" name="TextBox 5"/>
          <p:cNvSpPr txBox="1"/>
          <p:nvPr/>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defTabSz="609555">
              <a:lnSpc>
                <a:spcPct val="90000"/>
              </a:lnSpc>
              <a:spcAft>
                <a:spcPts val="800"/>
              </a:spcAft>
            </a:pPr>
            <a:r>
              <a:rPr lang="en-US" sz="130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55">
              <a:lnSpc>
                <a:spcPct val="90000"/>
              </a:lnSpc>
              <a:spcAft>
                <a:spcPts val="800"/>
              </a:spcAft>
            </a:pPr>
            <a:r>
              <a:rPr lang="en-US" sz="130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55">
              <a:lnSpc>
                <a:spcPct val="90000"/>
              </a:lnSpc>
              <a:spcAft>
                <a:spcPts val="800"/>
              </a:spcAft>
            </a:pPr>
            <a:r>
              <a:rPr lang="en-US" sz="1300" dirty="0">
                <a:solidFill>
                  <a:srgbClr val="000000">
                    <a:alpha val="87000"/>
                  </a:srgbClr>
                </a:solidFill>
              </a:rPr>
              <a:t>For more information, see Use of Microsoft Copyrighted Content at</a:t>
            </a:r>
          </a:p>
          <a:p>
            <a:pPr algn="ctr" defTabSz="609555">
              <a:lnSpc>
                <a:spcPct val="90000"/>
              </a:lnSpc>
              <a:spcAft>
                <a:spcPts val="800"/>
              </a:spcAft>
            </a:pPr>
            <a:r>
              <a:rPr lang="en-GB" sz="1300" kern="1200" dirty="0">
                <a:solidFill>
                  <a:srgbClr val="000000">
                    <a:alpha val="87000"/>
                  </a:srgbClr>
                </a:solidFill>
                <a:latin typeface="+mn-lt"/>
                <a:ea typeface="+mn-ea"/>
                <a:cs typeface="+mn-cs"/>
                <a:hlinkClick r:id="rId2"/>
              </a:rPr>
              <a:t>http://www.microsoft.com/About/Legal/EN/US/IntellectualProperty/Permissions/Default.aspx</a:t>
            </a:r>
            <a:endParaRPr lang="en-US" sz="1300" dirty="0">
              <a:solidFill>
                <a:srgbClr val="000000">
                  <a:alpha val="87000"/>
                </a:srgbClr>
              </a:solidFill>
            </a:endParaRPr>
          </a:p>
          <a:p>
            <a:pPr algn="l" defTabSz="609555">
              <a:lnSpc>
                <a:spcPct val="90000"/>
              </a:lnSpc>
              <a:spcAft>
                <a:spcPts val="800"/>
              </a:spcAft>
            </a:pPr>
            <a:endParaRPr lang="en-US" sz="1300"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Conditions and Terms of Use</a:t>
            </a:r>
            <a:endParaRPr lang="en-US" sz="1500" dirty="0">
              <a:solidFill>
                <a:srgbClr val="000000"/>
              </a:solidFill>
            </a:endParaRPr>
          </a:p>
        </p:txBody>
      </p:sp>
      <p:sp>
        <p:nvSpPr>
          <p:cNvPr id="8" name="TextBox 7"/>
          <p:cNvSpPr txBox="1"/>
          <p:nvPr/>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 2018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defTabSz="609555">
              <a:spcAft>
                <a:spcPts val="800"/>
              </a:spcAft>
            </a:pPr>
            <a:r>
              <a:rPr lang="en-US" sz="130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55">
              <a:spcAft>
                <a:spcPts val="800"/>
              </a:spcAft>
            </a:pPr>
            <a:r>
              <a:rPr lang="en-US" sz="130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55">
              <a:spcAft>
                <a:spcPts val="800"/>
              </a:spcAft>
            </a:pPr>
            <a:r>
              <a:rPr lang="en-US" sz="130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55">
              <a:spcAft>
                <a:spcPts val="800"/>
              </a:spcAft>
            </a:pPr>
            <a:endParaRPr lang="en-US" sz="1300" dirty="0">
              <a:solidFill>
                <a:srgbClr val="000000">
                  <a:alpha val="87000"/>
                </a:srgbClr>
              </a:solidFill>
            </a:endParaRPr>
          </a:p>
        </p:txBody>
      </p:sp>
      <p:sp>
        <p:nvSpPr>
          <p:cNvPr id="12" name="TextBox 11"/>
          <p:cNvSpPr txBox="1"/>
          <p:nvPr/>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a:lnSpc>
                <a:spcPct val="90000"/>
              </a:lnSpc>
            </a:pPr>
            <a:r>
              <a:rPr lang="en-US" sz="1300" dirty="0">
                <a:solidFill>
                  <a:srgbClr val="3F3F3F">
                    <a:alpha val="87000"/>
                  </a:srgbClr>
                </a:solidFill>
              </a:rPr>
              <a:t>Access, Excel, InfoPath, Microsoft, Microsoft Corporate Logo, MSDN, SharePoint, Visio,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a:lnSpc>
                <a:spcPct val="90000"/>
              </a:lnSpc>
            </a:pPr>
            <a:endParaRPr lang="en-US" sz="1300" dirty="0">
              <a:solidFill>
                <a:srgbClr val="3F3F3F">
                  <a:alpha val="87000"/>
                </a:srgbClr>
              </a:solidFill>
            </a:endParaRPr>
          </a:p>
        </p:txBody>
      </p:sp>
    </p:spTree>
    <p:extLst>
      <p:ext uri="{BB962C8B-B14F-4D97-AF65-F5344CB8AC3E}">
        <p14:creationId xmlns:p14="http://schemas.microsoft.com/office/powerpoint/2010/main" val="2671205343"/>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231516"/>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128027"/>
      </p:ext>
    </p:extLst>
  </p:cSld>
  <p:clrMapOvr>
    <a:masterClrMapping/>
  </p:clrMapOvr>
  <p:transition>
    <p:fade/>
  </p:transition>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1817222"/>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0633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Segoe UI Light" panose="020B0502040204020203" pitchFamily="34" charset="0"/>
                <a:cs typeface="Segoe UI Light" panose="020B0502040204020203" pitchFamily="34" charset="0"/>
              </a:defRPr>
            </a:lvl1pPr>
          </a:lstStyle>
          <a:p>
            <a:r>
              <a:rPr lang="en-US" dirty="0"/>
              <a:t>Title</a:t>
            </a:r>
          </a:p>
        </p:txBody>
      </p:sp>
    </p:spTree>
    <p:extLst>
      <p:ext uri="{BB962C8B-B14F-4D97-AF65-F5344CB8AC3E}">
        <p14:creationId xmlns:p14="http://schemas.microsoft.com/office/powerpoint/2010/main" val="13747618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5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850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014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93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2777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384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1597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5438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0238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61" r:id="rId13"/>
    <p:sldLayoutId id="2147483699" r:id="rId14"/>
    <p:sldLayoutId id="2147483700" r:id="rId15"/>
    <p:sldLayoutId id="2147483701" r:id="rId16"/>
    <p:sldLayoutId id="2147483705" r:id="rId17"/>
    <p:sldLayoutId id="2147483702" r:id="rId18"/>
    <p:sldLayoutId id="2147483703" r:id="rId19"/>
    <p:sldLayoutId id="2147483704" r:id="rId20"/>
    <p:sldLayoutId id="214748370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4.png"/><Relationship Id="rId7" Type="http://schemas.openxmlformats.org/officeDocument/2006/relationships/diagramQuickStyle" Target="../diagrams/quickStyle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5.png"/><Relationship Id="rId9" Type="http://schemas.microsoft.com/office/2007/relationships/diagramDrawing" Target="../diagrams/drawing7.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6.png"/><Relationship Id="rId7" Type="http://schemas.openxmlformats.org/officeDocument/2006/relationships/diagramQuickStyle" Target="../diagrams/quickStyle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7.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F_4C5A565.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9_4098110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rankchen76/SP2010WorkflowToPowerAutomate" TargetMode="External"/><Relationship Id="rId7"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frankchen76/SP2010WorkflowToPowerAutomate" TargetMode="External"/><Relationship Id="rId3" Type="http://schemas.openxmlformats.org/officeDocument/2006/relationships/hyperlink" Target="https://docs.microsoft.com/en-us/azure/logic-apps/workflow-definition-language-functions-reference#setProperty" TargetMode="External"/><Relationship Id="rId7"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cs.microsoft.com/en-us/azure/logic-apps/workflow-definition-language-functions-reference#addPropert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85EC63-DDEB-4351-A380-B17AAF797670}"/>
              </a:ext>
            </a:extLst>
          </p:cNvPr>
          <p:cNvSpPr>
            <a:spLocks noGrp="1"/>
          </p:cNvSpPr>
          <p:nvPr>
            <p:ph type="body" sz="quarter" idx="18"/>
          </p:nvPr>
        </p:nvSpPr>
        <p:spPr>
          <a:xfrm>
            <a:off x="181269" y="932722"/>
            <a:ext cx="11742026" cy="2216878"/>
          </a:xfrm>
        </p:spPr>
        <p:txBody>
          <a:bodyPr>
            <a:normAutofit/>
          </a:bodyPr>
          <a:lstStyle/>
          <a:p>
            <a:r>
              <a:rPr lang="en-US" sz="4800" b="0" i="0" dirty="0">
                <a:solidFill>
                  <a:schemeClr val="bg1"/>
                </a:solidFill>
                <a:effectLst/>
                <a:latin typeface="Calibri" panose="020F0502020204030204" pitchFamily="34" charset="0"/>
              </a:rPr>
              <a:t>SharePoint Workflow Transformation to Power Automate</a:t>
            </a:r>
            <a:endParaRPr lang="en-US" sz="4800" dirty="0">
              <a:solidFill>
                <a:schemeClr val="bg1"/>
              </a:solidFill>
            </a:endParaRPr>
          </a:p>
        </p:txBody>
      </p:sp>
      <p:sp>
        <p:nvSpPr>
          <p:cNvPr id="5" name="Text Placeholder 4">
            <a:extLst>
              <a:ext uri="{FF2B5EF4-FFF2-40B4-BE49-F238E27FC236}">
                <a16:creationId xmlns:a16="http://schemas.microsoft.com/office/drawing/2014/main" id="{9848CF91-DD7D-4A38-A3E7-1C4CB4824405}"/>
              </a:ext>
            </a:extLst>
          </p:cNvPr>
          <p:cNvSpPr>
            <a:spLocks noGrp="1"/>
          </p:cNvSpPr>
          <p:nvPr>
            <p:ph type="body" sz="quarter" idx="17"/>
          </p:nvPr>
        </p:nvSpPr>
        <p:spPr/>
        <p:txBody>
          <a:bodyPr/>
          <a:lstStyle/>
          <a:p>
            <a:r>
              <a:rPr lang="en-US" dirty="0"/>
              <a:t>Kenny De Angelo</a:t>
            </a:r>
          </a:p>
        </p:txBody>
      </p:sp>
    </p:spTree>
    <p:extLst>
      <p:ext uri="{BB962C8B-B14F-4D97-AF65-F5344CB8AC3E}">
        <p14:creationId xmlns:p14="http://schemas.microsoft.com/office/powerpoint/2010/main" val="23852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Modern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460727017"/>
              </p:ext>
            </p:extLst>
          </p:nvPr>
        </p:nvGraphicFramePr>
        <p:xfrm>
          <a:off x="838199" y="1825625"/>
          <a:ext cx="1072199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8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Work less, do more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11149922" cy="4580560"/>
          </a:xfrm>
        </p:spPr>
        <p:txBody>
          <a:bodyPr>
            <a:normAutofit/>
          </a:bodyPr>
          <a:lstStyle/>
          <a:p>
            <a:r>
              <a:rPr lang="en-US" sz="2400" dirty="0">
                <a:cs typeface="Segoe UI Light" panose="020B0502040204020203" pitchFamily="34" charset="0"/>
              </a:rPr>
              <a:t>Microsoft Power Automate helps </a:t>
            </a:r>
            <a:r>
              <a:rPr lang="en-US" sz="2400" b="1" dirty="0">
                <a:cs typeface="Segoe UI Light" panose="020B0502040204020203" pitchFamily="34" charset="0"/>
              </a:rPr>
              <a:t>non-developers</a:t>
            </a:r>
            <a:r>
              <a:rPr lang="en-US" sz="2400" dirty="0">
                <a:cs typeface="Segoe UI Light" panose="020B0502040204020203" pitchFamily="34" charset="0"/>
              </a:rPr>
              <a:t> work smarter by automating workflows across apps and services</a:t>
            </a:r>
          </a:p>
        </p:txBody>
      </p:sp>
      <p:grpSp>
        <p:nvGrpSpPr>
          <p:cNvPr id="9" name="Group 8">
            <a:extLst>
              <a:ext uri="{FF2B5EF4-FFF2-40B4-BE49-F238E27FC236}">
                <a16:creationId xmlns:a16="http://schemas.microsoft.com/office/drawing/2014/main" id="{AC031CED-34EF-4F1D-9A10-1C1D8E4B5040}"/>
              </a:ext>
            </a:extLst>
          </p:cNvPr>
          <p:cNvGrpSpPr/>
          <p:nvPr/>
        </p:nvGrpSpPr>
        <p:grpSpPr>
          <a:xfrm>
            <a:off x="3459346" y="3123133"/>
            <a:ext cx="2041743" cy="2214637"/>
            <a:chOff x="3601599" y="2689996"/>
            <a:chExt cx="2041743" cy="2214637"/>
          </a:xfrm>
        </p:grpSpPr>
        <p:sp>
          <p:nvSpPr>
            <p:cNvPr id="10" name="TextBox 9">
              <a:extLst>
                <a:ext uri="{FF2B5EF4-FFF2-40B4-BE49-F238E27FC236}">
                  <a16:creationId xmlns:a16="http://schemas.microsoft.com/office/drawing/2014/main" id="{6C859226-5291-40A4-B670-53C398C79B2D}"/>
                </a:ext>
              </a:extLst>
            </p:cNvPr>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11" name="Group 10">
              <a:extLst>
                <a:ext uri="{FF2B5EF4-FFF2-40B4-BE49-F238E27FC236}">
                  <a16:creationId xmlns:a16="http://schemas.microsoft.com/office/drawing/2014/main" id="{E23798AF-A64F-414F-9853-8BFB3F3C23E4}"/>
                </a:ext>
              </a:extLst>
            </p:cNvPr>
            <p:cNvGrpSpPr/>
            <p:nvPr/>
          </p:nvGrpSpPr>
          <p:grpSpPr>
            <a:xfrm>
              <a:off x="4068953" y="2689996"/>
              <a:ext cx="1112146" cy="770472"/>
              <a:chOff x="4222460" y="2218236"/>
              <a:chExt cx="1112146" cy="770472"/>
            </a:xfrm>
          </p:grpSpPr>
          <p:sp>
            <p:nvSpPr>
              <p:cNvPr id="13" name="Devices3_EA6C" title="Icon of a cellphone in front of a monitor">
                <a:extLst>
                  <a:ext uri="{FF2B5EF4-FFF2-40B4-BE49-F238E27FC236}">
                    <a16:creationId xmlns:a16="http://schemas.microsoft.com/office/drawing/2014/main" id="{914D3FC3-4058-491E-8D7C-AB38EC2007CA}"/>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arrow_11" title="Icon of a circle made of two curved arrows">
                <a:extLst>
                  <a:ext uri="{FF2B5EF4-FFF2-40B4-BE49-F238E27FC236}">
                    <a16:creationId xmlns:a16="http://schemas.microsoft.com/office/drawing/2014/main" id="{644C1E0F-AF86-4EA3-8D88-DDAC208FD910}"/>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arrow_11" title="Icon of a circle made of two curved arrows">
                <a:extLst>
                  <a:ext uri="{FF2B5EF4-FFF2-40B4-BE49-F238E27FC236}">
                    <a16:creationId xmlns:a16="http://schemas.microsoft.com/office/drawing/2014/main" id="{98203519-4EE0-4B23-B3B2-58237AA1FD86}"/>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D7622E32-0393-42B6-817D-B196C3D8B300}"/>
                </a:ext>
              </a:extLst>
            </p:cNvPr>
            <p:cNvCxnSpPr/>
            <p:nvPr/>
          </p:nvCxnSpPr>
          <p:spPr>
            <a:xfrm>
              <a:off x="3601599"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1E39949-A0C7-493F-9AE5-D1D238AF3FE5}"/>
              </a:ext>
            </a:extLst>
          </p:cNvPr>
          <p:cNvGrpSpPr/>
          <p:nvPr/>
        </p:nvGrpSpPr>
        <p:grpSpPr>
          <a:xfrm>
            <a:off x="6370858" y="2752630"/>
            <a:ext cx="2041743" cy="2585140"/>
            <a:chOff x="6513111" y="2319493"/>
            <a:chExt cx="2041743" cy="2585140"/>
          </a:xfrm>
        </p:grpSpPr>
        <p:sp>
          <p:nvSpPr>
            <p:cNvPr id="17" name="TextBox 16">
              <a:extLst>
                <a:ext uri="{FF2B5EF4-FFF2-40B4-BE49-F238E27FC236}">
                  <a16:creationId xmlns:a16="http://schemas.microsoft.com/office/drawing/2014/main" id="{36C59288-232B-4E1D-BB01-9C381F8A3F96}"/>
                </a:ext>
              </a:extLst>
            </p:cNvPr>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18" name="Group 17">
              <a:extLst>
                <a:ext uri="{FF2B5EF4-FFF2-40B4-BE49-F238E27FC236}">
                  <a16:creationId xmlns:a16="http://schemas.microsoft.com/office/drawing/2014/main" id="{B03B330E-CB6B-4DD7-A091-34A319363776}"/>
                </a:ext>
              </a:extLst>
            </p:cNvPr>
            <p:cNvGrpSpPr/>
            <p:nvPr/>
          </p:nvGrpSpPr>
          <p:grpSpPr>
            <a:xfrm>
              <a:off x="7078419" y="2319493"/>
              <a:ext cx="947932" cy="1140974"/>
              <a:chOff x="6684565" y="2673261"/>
              <a:chExt cx="947932" cy="1140974"/>
            </a:xfrm>
          </p:grpSpPr>
          <p:sp>
            <p:nvSpPr>
              <p:cNvPr id="20" name="FolderOpen_E838" title="Icon of an open folder">
                <a:extLst>
                  <a:ext uri="{FF2B5EF4-FFF2-40B4-BE49-F238E27FC236}">
                    <a16:creationId xmlns:a16="http://schemas.microsoft.com/office/drawing/2014/main" id="{814073F2-EAFD-42C5-9239-84E838D49630}"/>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3CFE3763-9F4E-48A3-B1BA-1673C70AC51B}"/>
                  </a:ext>
                </a:extLst>
              </p:cNvPr>
              <p:cNvGrpSpPr/>
              <p:nvPr/>
            </p:nvGrpSpPr>
            <p:grpSpPr>
              <a:xfrm>
                <a:off x="6927431" y="2673261"/>
                <a:ext cx="549702" cy="954856"/>
                <a:chOff x="6927430" y="1780483"/>
                <a:chExt cx="549702" cy="954856"/>
              </a:xfrm>
            </p:grpSpPr>
            <p:grpSp>
              <p:nvGrpSpPr>
                <p:cNvPr id="22" name="Group 21">
                  <a:extLst>
                    <a:ext uri="{FF2B5EF4-FFF2-40B4-BE49-F238E27FC236}">
                      <a16:creationId xmlns:a16="http://schemas.microsoft.com/office/drawing/2014/main" id="{9C32C22B-E0C3-4BEA-92B5-C0AB996F9F1E}"/>
                    </a:ext>
                  </a:extLst>
                </p:cNvPr>
                <p:cNvGrpSpPr/>
                <p:nvPr/>
              </p:nvGrpSpPr>
              <p:grpSpPr>
                <a:xfrm>
                  <a:off x="6927430" y="2272728"/>
                  <a:ext cx="549702" cy="462611"/>
                  <a:chOff x="6942612" y="2247592"/>
                  <a:chExt cx="579571" cy="487748"/>
                </a:xfrm>
              </p:grpSpPr>
              <p:pic>
                <p:nvPicPr>
                  <p:cNvPr id="24" name="Picture 23">
                    <a:extLst>
                      <a:ext uri="{FF2B5EF4-FFF2-40B4-BE49-F238E27FC236}">
                        <a16:creationId xmlns:a16="http://schemas.microsoft.com/office/drawing/2014/main" id="{4EA413EB-D456-4CF5-8EF6-3E7792421FD5}"/>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5" name="Picture 24">
                    <a:extLst>
                      <a:ext uri="{FF2B5EF4-FFF2-40B4-BE49-F238E27FC236}">
                        <a16:creationId xmlns:a16="http://schemas.microsoft.com/office/drawing/2014/main" id="{A4F4517A-D19A-409C-9139-4E9B37182E2F}"/>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23" name="Picture 22">
                  <a:extLst>
                    <a:ext uri="{FF2B5EF4-FFF2-40B4-BE49-F238E27FC236}">
                      <a16:creationId xmlns:a16="http://schemas.microsoft.com/office/drawing/2014/main" id="{C39E7604-2F1D-43DC-9D1C-A4879A0E970D}"/>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19" name="Straight Connector 18">
              <a:extLst>
                <a:ext uri="{FF2B5EF4-FFF2-40B4-BE49-F238E27FC236}">
                  <a16:creationId xmlns:a16="http://schemas.microsoft.com/office/drawing/2014/main" id="{B55378E6-4280-4715-B934-B69114B98522}"/>
                </a:ext>
              </a:extLst>
            </p:cNvPr>
            <p:cNvCxnSpPr/>
            <p:nvPr/>
          </p:nvCxnSpPr>
          <p:spPr>
            <a:xfrm>
              <a:off x="6513111"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0B1D969-4468-4391-8C0A-D04DF37D747E}"/>
              </a:ext>
            </a:extLst>
          </p:cNvPr>
          <p:cNvGrpSpPr/>
          <p:nvPr/>
        </p:nvGrpSpPr>
        <p:grpSpPr>
          <a:xfrm>
            <a:off x="9031339" y="3003304"/>
            <a:ext cx="2494914" cy="2334466"/>
            <a:chOff x="9173592" y="2570167"/>
            <a:chExt cx="2494914" cy="2334466"/>
          </a:xfrm>
        </p:grpSpPr>
        <p:sp>
          <p:nvSpPr>
            <p:cNvPr id="27" name="TextBox 26">
              <a:extLst>
                <a:ext uri="{FF2B5EF4-FFF2-40B4-BE49-F238E27FC236}">
                  <a16:creationId xmlns:a16="http://schemas.microsoft.com/office/drawing/2014/main" id="{445A95AE-DCA2-44E6-82F7-32DF21ED776A}"/>
                </a:ext>
              </a:extLst>
            </p:cNvPr>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28" name="Trackers_EADF" title="Icon of a clipboard with a checklist on it">
              <a:extLst>
                <a:ext uri="{FF2B5EF4-FFF2-40B4-BE49-F238E27FC236}">
                  <a16:creationId xmlns:a16="http://schemas.microsoft.com/office/drawing/2014/main" id="{9B2DBFFA-09DE-400E-BA9C-B1B5F61E33A3}"/>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660472AC-F7F3-4781-9E78-B26056AF9A4B}"/>
                </a:ext>
              </a:extLst>
            </p:cNvPr>
            <p:cNvCxnSpPr/>
            <p:nvPr/>
          </p:nvCxnSpPr>
          <p:spPr>
            <a:xfrm>
              <a:off x="9424624"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8E69FE-32EC-4542-B640-2CDF5E23E585}"/>
              </a:ext>
            </a:extLst>
          </p:cNvPr>
          <p:cNvGrpSpPr/>
          <p:nvPr/>
        </p:nvGrpSpPr>
        <p:grpSpPr>
          <a:xfrm>
            <a:off x="547834" y="3123133"/>
            <a:ext cx="2081065" cy="2214637"/>
            <a:chOff x="690087" y="2689996"/>
            <a:chExt cx="2081065" cy="2214637"/>
          </a:xfrm>
        </p:grpSpPr>
        <p:grpSp>
          <p:nvGrpSpPr>
            <p:cNvPr id="31" name="Group 30">
              <a:extLst>
                <a:ext uri="{FF2B5EF4-FFF2-40B4-BE49-F238E27FC236}">
                  <a16:creationId xmlns:a16="http://schemas.microsoft.com/office/drawing/2014/main" id="{531BDDEB-E463-4B8D-BDD5-DA9AB263780F}"/>
                </a:ext>
              </a:extLst>
            </p:cNvPr>
            <p:cNvGrpSpPr/>
            <p:nvPr/>
          </p:nvGrpSpPr>
          <p:grpSpPr>
            <a:xfrm>
              <a:off x="1133052" y="2689996"/>
              <a:ext cx="1281278" cy="829601"/>
              <a:chOff x="1587182" y="3802959"/>
              <a:chExt cx="954960" cy="618317"/>
            </a:xfrm>
          </p:grpSpPr>
          <p:sp>
            <p:nvSpPr>
              <p:cNvPr id="34" name="Speech Bubble: Rectangle 33">
                <a:extLst>
                  <a:ext uri="{FF2B5EF4-FFF2-40B4-BE49-F238E27FC236}">
                    <a16:creationId xmlns:a16="http://schemas.microsoft.com/office/drawing/2014/main" id="{513FB466-58AA-4980-BA8C-EA1F9F08EA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signal" title="Icon of a communication signal">
                <a:extLst>
                  <a:ext uri="{FF2B5EF4-FFF2-40B4-BE49-F238E27FC236}">
                    <a16:creationId xmlns:a16="http://schemas.microsoft.com/office/drawing/2014/main" id="{5BAB408D-B1ED-47E7-A832-DE5B7F6ABC94}"/>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0899E33F-6D7E-4F2B-A2BC-7455DCDBD64A}"/>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AC8398-ED1F-4E77-BDE2-E7CFBC8EC8B4}"/>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2" name="Straight Connector 31">
              <a:extLst>
                <a:ext uri="{FF2B5EF4-FFF2-40B4-BE49-F238E27FC236}">
                  <a16:creationId xmlns:a16="http://schemas.microsoft.com/office/drawing/2014/main" id="{92E5651D-2C99-4F81-9809-32CB0C4BB129}"/>
                </a:ext>
              </a:extLst>
            </p:cNvPr>
            <p:cNvCxnSpPr/>
            <p:nvPr/>
          </p:nvCxnSpPr>
          <p:spPr>
            <a:xfrm>
              <a:off x="690087"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4697F0-7022-4722-947B-172FC4883F75}"/>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20851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D8A4E-5BE7-41E8-AE4C-000D480762FF}"/>
              </a:ext>
            </a:extLst>
          </p:cNvPr>
          <p:cNvSpPr>
            <a:spLocks noGrp="1"/>
          </p:cNvSpPr>
          <p:nvPr>
            <p:ph type="title"/>
          </p:nvPr>
        </p:nvSpPr>
        <p:spPr>
          <a:xfrm>
            <a:off x="276726" y="0"/>
            <a:ext cx="10515600" cy="1325563"/>
          </a:xfrm>
        </p:spPr>
        <p:txBody>
          <a:bodyPr/>
          <a:lstStyle/>
          <a:p>
            <a:r>
              <a:rPr lang="en-US" dirty="0"/>
              <a:t>Power Automate Templates</a:t>
            </a:r>
          </a:p>
        </p:txBody>
      </p:sp>
      <p:sp>
        <p:nvSpPr>
          <p:cNvPr id="4" name="Content Placeholder 3">
            <a:extLst>
              <a:ext uri="{FF2B5EF4-FFF2-40B4-BE49-F238E27FC236}">
                <a16:creationId xmlns:a16="http://schemas.microsoft.com/office/drawing/2014/main" id="{B60EFBCC-973E-45D6-8C4C-4D2FCF98EE15}"/>
              </a:ext>
            </a:extLst>
          </p:cNvPr>
          <p:cNvSpPr>
            <a:spLocks noGrp="1"/>
          </p:cNvSpPr>
          <p:nvPr>
            <p:ph idx="1"/>
          </p:nvPr>
        </p:nvSpPr>
        <p:spPr>
          <a:xfrm>
            <a:off x="276726" y="1109162"/>
            <a:ext cx="11369842" cy="1634038"/>
          </a:xfrm>
        </p:spPr>
        <p:txBody>
          <a:bodyPr>
            <a:normAutofit/>
          </a:bodyPr>
          <a:lstStyle/>
          <a:p>
            <a:pPr marL="0" indent="0">
              <a:buNone/>
            </a:pPr>
            <a:r>
              <a:rPr lang="en-US" b="0" i="0" dirty="0">
                <a:solidFill>
                  <a:srgbClr val="212121"/>
                </a:solidFill>
                <a:effectLst/>
                <a:latin typeface="open sans"/>
              </a:rPr>
              <a:t>1000s of predefined templates are available to use</a:t>
            </a:r>
          </a:p>
        </p:txBody>
      </p:sp>
      <p:pic>
        <p:nvPicPr>
          <p:cNvPr id="8" name="Picture 7">
            <a:extLst>
              <a:ext uri="{FF2B5EF4-FFF2-40B4-BE49-F238E27FC236}">
                <a16:creationId xmlns:a16="http://schemas.microsoft.com/office/drawing/2014/main" id="{510B1369-1CBC-4079-9361-DB1C9E2614C4}"/>
              </a:ext>
            </a:extLst>
          </p:cNvPr>
          <p:cNvPicPr>
            <a:picLocks noChangeAspect="1"/>
          </p:cNvPicPr>
          <p:nvPr/>
        </p:nvPicPr>
        <p:blipFill>
          <a:blip r:embed="rId3"/>
          <a:stretch>
            <a:fillRect/>
          </a:stretch>
        </p:blipFill>
        <p:spPr>
          <a:xfrm>
            <a:off x="861467" y="2058914"/>
            <a:ext cx="10725361" cy="4275274"/>
          </a:xfrm>
          <a:prstGeom prst="rect">
            <a:avLst/>
          </a:prstGeom>
        </p:spPr>
      </p:pic>
    </p:spTree>
    <p:extLst>
      <p:ext uri="{BB962C8B-B14F-4D97-AF65-F5344CB8AC3E}">
        <p14:creationId xmlns:p14="http://schemas.microsoft.com/office/powerpoint/2010/main" val="204634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5748-A85B-4842-96F7-E2153BB8E411}"/>
              </a:ext>
            </a:extLst>
          </p:cNvPr>
          <p:cNvSpPr>
            <a:spLocks noGrp="1"/>
          </p:cNvSpPr>
          <p:nvPr>
            <p:ph type="title"/>
          </p:nvPr>
        </p:nvSpPr>
        <p:spPr/>
        <p:txBody>
          <a:bodyPr/>
          <a:lstStyle/>
          <a:p>
            <a:r>
              <a:rPr lang="en-US" dirty="0"/>
              <a:t>Start a new Flow from Blank</a:t>
            </a:r>
          </a:p>
        </p:txBody>
      </p:sp>
      <p:pic>
        <p:nvPicPr>
          <p:cNvPr id="4" name="Picture 3">
            <a:extLst>
              <a:ext uri="{FF2B5EF4-FFF2-40B4-BE49-F238E27FC236}">
                <a16:creationId xmlns:a16="http://schemas.microsoft.com/office/drawing/2014/main" id="{61AC95ED-9992-4571-B58D-B526310E1B95}"/>
              </a:ext>
            </a:extLst>
          </p:cNvPr>
          <p:cNvPicPr>
            <a:picLocks noChangeAspect="1"/>
          </p:cNvPicPr>
          <p:nvPr/>
        </p:nvPicPr>
        <p:blipFill>
          <a:blip r:embed="rId3"/>
          <a:stretch>
            <a:fillRect/>
          </a:stretch>
        </p:blipFill>
        <p:spPr>
          <a:xfrm>
            <a:off x="0" y="2044072"/>
            <a:ext cx="12192000" cy="2769856"/>
          </a:xfrm>
          <a:prstGeom prst="rect">
            <a:avLst/>
          </a:prstGeom>
        </p:spPr>
      </p:pic>
    </p:spTree>
    <p:extLst>
      <p:ext uri="{BB962C8B-B14F-4D97-AF65-F5344CB8AC3E}">
        <p14:creationId xmlns:p14="http://schemas.microsoft.com/office/powerpoint/2010/main" val="268396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46899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BB-D276-4E89-8498-5913199BC53E}"/>
              </a:ext>
            </a:extLst>
          </p:cNvPr>
          <p:cNvSpPr>
            <a:spLocks noGrp="1"/>
          </p:cNvSpPr>
          <p:nvPr>
            <p:ph type="title"/>
          </p:nvPr>
        </p:nvSpPr>
        <p:spPr>
          <a:xfrm>
            <a:off x="588263" y="434482"/>
            <a:ext cx="11018520" cy="553998"/>
          </a:xfrm>
        </p:spPr>
        <p:txBody>
          <a:bodyPr>
            <a:normAutofit fontScale="90000"/>
          </a:bodyPr>
          <a:lstStyle/>
          <a:p>
            <a:r>
              <a:rPr lang="en-US" dirty="0"/>
              <a:t>SharePoint Power Automate Integrations</a:t>
            </a:r>
          </a:p>
        </p:txBody>
      </p:sp>
      <p:grpSp>
        <p:nvGrpSpPr>
          <p:cNvPr id="12" name="Group 11">
            <a:extLst>
              <a:ext uri="{FF2B5EF4-FFF2-40B4-BE49-F238E27FC236}">
                <a16:creationId xmlns:a16="http://schemas.microsoft.com/office/drawing/2014/main" id="{C45D0A0E-0DA5-4935-B4F9-A3B2BCC8A73E}"/>
              </a:ext>
            </a:extLst>
          </p:cNvPr>
          <p:cNvGrpSpPr/>
          <p:nvPr/>
        </p:nvGrpSpPr>
        <p:grpSpPr>
          <a:xfrm>
            <a:off x="4341889" y="1471236"/>
            <a:ext cx="3161759" cy="2140765"/>
            <a:chOff x="3327168" y="1371600"/>
            <a:chExt cx="3161759" cy="2140765"/>
          </a:xfrm>
        </p:grpSpPr>
        <p:grpSp>
          <p:nvGrpSpPr>
            <p:cNvPr id="28" name="Group 27">
              <a:extLst>
                <a:ext uri="{FF2B5EF4-FFF2-40B4-BE49-F238E27FC236}">
                  <a16:creationId xmlns:a16="http://schemas.microsoft.com/office/drawing/2014/main" id="{F571FA6F-AC75-405A-BEDC-2C51BE6B73C2}"/>
                </a:ext>
              </a:extLst>
            </p:cNvPr>
            <p:cNvGrpSpPr/>
            <p:nvPr/>
          </p:nvGrpSpPr>
          <p:grpSpPr>
            <a:xfrm>
              <a:off x="3327168" y="1371600"/>
              <a:ext cx="3161759" cy="1447800"/>
              <a:chOff x="3327168" y="1976351"/>
              <a:chExt cx="3161759" cy="1447800"/>
            </a:xfrm>
          </p:grpSpPr>
          <p:sp>
            <p:nvSpPr>
              <p:cNvPr id="4" name="Rectangle 3">
                <a:extLst>
                  <a:ext uri="{FF2B5EF4-FFF2-40B4-BE49-F238E27FC236}">
                    <a16:creationId xmlns:a16="http://schemas.microsoft.com/office/drawing/2014/main" id="{6BB3C0F9-B01E-43B2-BF05-7FC9C79E27D0}"/>
                  </a:ext>
                </a:extLst>
              </p:cNvPr>
              <p:cNvSpPr/>
              <p:nvPr/>
            </p:nvSpPr>
            <p:spPr bwMode="auto">
              <a:xfrm>
                <a:off x="3327168" y="1976351"/>
                <a:ext cx="3161759"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Request sign-off</a:t>
                </a:r>
              </a:p>
            </p:txBody>
          </p:sp>
          <p:pic>
            <p:nvPicPr>
              <p:cNvPr id="15" name="Graphic 14" descr="Checkmark">
                <a:extLst>
                  <a:ext uri="{FF2B5EF4-FFF2-40B4-BE49-F238E27FC236}">
                    <a16:creationId xmlns:a16="http://schemas.microsoft.com/office/drawing/2014/main" id="{AE15F307-4B2F-42A6-A779-299548A7A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4875" y="2226287"/>
                <a:ext cx="466344" cy="466344"/>
              </a:xfrm>
              <a:prstGeom prst="rect">
                <a:avLst/>
              </a:prstGeom>
            </p:spPr>
          </p:pic>
        </p:grpSp>
        <p:sp>
          <p:nvSpPr>
            <p:cNvPr id="30" name="Rectangle 29">
              <a:extLst>
                <a:ext uri="{FF2B5EF4-FFF2-40B4-BE49-F238E27FC236}">
                  <a16:creationId xmlns:a16="http://schemas.microsoft.com/office/drawing/2014/main" id="{3E233636-A08E-402C-A762-C0A5608A109B}"/>
                </a:ext>
              </a:extLst>
            </p:cNvPr>
            <p:cNvSpPr/>
            <p:nvPr/>
          </p:nvSpPr>
          <p:spPr>
            <a:xfrm>
              <a:off x="3327170" y="2927590"/>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set up required approval flow </a:t>
              </a:r>
            </a:p>
          </p:txBody>
        </p:sp>
      </p:grpSp>
      <p:grpSp>
        <p:nvGrpSpPr>
          <p:cNvPr id="14" name="Group 13">
            <a:extLst>
              <a:ext uri="{FF2B5EF4-FFF2-40B4-BE49-F238E27FC236}">
                <a16:creationId xmlns:a16="http://schemas.microsoft.com/office/drawing/2014/main" id="{B036AF16-CFA9-4A5C-81E8-C2B94F6D173D}"/>
              </a:ext>
            </a:extLst>
          </p:cNvPr>
          <p:cNvGrpSpPr/>
          <p:nvPr/>
        </p:nvGrpSpPr>
        <p:grpSpPr>
          <a:xfrm>
            <a:off x="710737" y="1468394"/>
            <a:ext cx="3150063" cy="2141003"/>
            <a:chOff x="710737" y="1371600"/>
            <a:chExt cx="3150063" cy="2141003"/>
          </a:xfrm>
        </p:grpSpPr>
        <p:grpSp>
          <p:nvGrpSpPr>
            <p:cNvPr id="27" name="Group 26">
              <a:extLst>
                <a:ext uri="{FF2B5EF4-FFF2-40B4-BE49-F238E27FC236}">
                  <a16:creationId xmlns:a16="http://schemas.microsoft.com/office/drawing/2014/main" id="{5C009127-21A6-4A7C-983B-53180FF13081}"/>
                </a:ext>
              </a:extLst>
            </p:cNvPr>
            <p:cNvGrpSpPr/>
            <p:nvPr/>
          </p:nvGrpSpPr>
          <p:grpSpPr>
            <a:xfrm>
              <a:off x="710738" y="1371600"/>
              <a:ext cx="3150062" cy="1447800"/>
              <a:chOff x="710738" y="1976351"/>
              <a:chExt cx="3150062" cy="1447800"/>
            </a:xfrm>
          </p:grpSpPr>
          <p:sp>
            <p:nvSpPr>
              <p:cNvPr id="8" name="Rectangle 7">
                <a:extLst>
                  <a:ext uri="{FF2B5EF4-FFF2-40B4-BE49-F238E27FC236}">
                    <a16:creationId xmlns:a16="http://schemas.microsoft.com/office/drawing/2014/main" id="{E8DCB644-F992-41E4-BB33-DCA669CDEAD2}"/>
                  </a:ext>
                </a:extLst>
              </p:cNvPr>
              <p:cNvSpPr/>
              <p:nvPr/>
            </p:nvSpPr>
            <p:spPr bwMode="auto">
              <a:xfrm>
                <a:off x="7107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Set a reminder</a:t>
                </a:r>
              </a:p>
            </p:txBody>
          </p:sp>
          <p:pic>
            <p:nvPicPr>
              <p:cNvPr id="11" name="Graphic 10" descr="Stopwatch">
                <a:extLst>
                  <a:ext uri="{FF2B5EF4-FFF2-40B4-BE49-F238E27FC236}">
                    <a16:creationId xmlns:a16="http://schemas.microsoft.com/office/drawing/2014/main" id="{C94DC651-12DA-40E1-A95C-9DC6A4C663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745" y="2230582"/>
                <a:ext cx="462049" cy="462049"/>
              </a:xfrm>
              <a:prstGeom prst="rect">
                <a:avLst/>
              </a:prstGeom>
            </p:spPr>
          </p:pic>
        </p:grpSp>
        <p:sp>
          <p:nvSpPr>
            <p:cNvPr id="31" name="Rectangle 30">
              <a:extLst>
                <a:ext uri="{FF2B5EF4-FFF2-40B4-BE49-F238E27FC236}">
                  <a16:creationId xmlns:a16="http://schemas.microsoft.com/office/drawing/2014/main" id="{B11B4922-06AA-4137-94C4-E6E6C390BC81}"/>
                </a:ext>
              </a:extLst>
            </p:cNvPr>
            <p:cNvSpPr/>
            <p:nvPr/>
          </p:nvSpPr>
          <p:spPr>
            <a:xfrm>
              <a:off x="710737" y="2927828"/>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Personal reminder for a date column</a:t>
              </a:r>
            </a:p>
          </p:txBody>
        </p:sp>
      </p:grpSp>
      <p:grpSp>
        <p:nvGrpSpPr>
          <p:cNvPr id="10" name="Group 9">
            <a:extLst>
              <a:ext uri="{FF2B5EF4-FFF2-40B4-BE49-F238E27FC236}">
                <a16:creationId xmlns:a16="http://schemas.microsoft.com/office/drawing/2014/main" id="{99EB625A-F13D-4696-ABA5-2B7B604672F1}"/>
              </a:ext>
            </a:extLst>
          </p:cNvPr>
          <p:cNvGrpSpPr/>
          <p:nvPr/>
        </p:nvGrpSpPr>
        <p:grpSpPr>
          <a:xfrm>
            <a:off x="7986970" y="1471236"/>
            <a:ext cx="3150062" cy="2138161"/>
            <a:chOff x="4698538" y="1371600"/>
            <a:chExt cx="3150062" cy="2138161"/>
          </a:xfrm>
        </p:grpSpPr>
        <p:grpSp>
          <p:nvGrpSpPr>
            <p:cNvPr id="29" name="Group 28">
              <a:extLst>
                <a:ext uri="{FF2B5EF4-FFF2-40B4-BE49-F238E27FC236}">
                  <a16:creationId xmlns:a16="http://schemas.microsoft.com/office/drawing/2014/main" id="{9BAADC38-1E8D-4CAA-BA9D-29B32952B36B}"/>
                </a:ext>
              </a:extLst>
            </p:cNvPr>
            <p:cNvGrpSpPr/>
            <p:nvPr/>
          </p:nvGrpSpPr>
          <p:grpSpPr>
            <a:xfrm>
              <a:off x="4698538" y="1371600"/>
              <a:ext cx="3150062" cy="1447800"/>
              <a:chOff x="4698538" y="1976351"/>
              <a:chExt cx="3150062" cy="1447800"/>
            </a:xfrm>
          </p:grpSpPr>
          <p:sp>
            <p:nvSpPr>
              <p:cNvPr id="6" name="Rectangle 5">
                <a:extLst>
                  <a:ext uri="{FF2B5EF4-FFF2-40B4-BE49-F238E27FC236}">
                    <a16:creationId xmlns:a16="http://schemas.microsoft.com/office/drawing/2014/main" id="{727359B8-2F66-48D5-98AF-1ECAB670DD4F}"/>
                  </a:ext>
                </a:extLst>
              </p:cNvPr>
              <p:cNvSpPr/>
              <p:nvPr/>
            </p:nvSpPr>
            <p:spPr bwMode="auto">
              <a:xfrm>
                <a:off x="46985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Content approvals</a:t>
                </a:r>
              </a:p>
            </p:txBody>
          </p:sp>
          <p:pic>
            <p:nvPicPr>
              <p:cNvPr id="13" name="Graphic 12" descr="Checklist">
                <a:extLst>
                  <a:ext uri="{FF2B5EF4-FFF2-40B4-BE49-F238E27FC236}">
                    <a16:creationId xmlns:a16="http://schemas.microsoft.com/office/drawing/2014/main" id="{951C3632-7D24-44F1-B901-DF55817F8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97" y="2226287"/>
                <a:ext cx="466344" cy="466344"/>
              </a:xfrm>
              <a:prstGeom prst="rect">
                <a:avLst/>
              </a:prstGeom>
            </p:spPr>
          </p:pic>
        </p:grpSp>
        <p:sp>
          <p:nvSpPr>
            <p:cNvPr id="32" name="Rectangle 31">
              <a:extLst>
                <a:ext uri="{FF2B5EF4-FFF2-40B4-BE49-F238E27FC236}">
                  <a16:creationId xmlns:a16="http://schemas.microsoft.com/office/drawing/2014/main" id="{8E2057B9-7A06-4BBC-A8DE-FBE3751D2157}"/>
                </a:ext>
              </a:extLst>
            </p:cNvPr>
            <p:cNvSpPr/>
            <p:nvPr/>
          </p:nvSpPr>
          <p:spPr>
            <a:xfrm>
              <a:off x="4698538" y="2924986"/>
              <a:ext cx="260136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items and docs in your flows</a:t>
              </a:r>
            </a:p>
          </p:txBody>
        </p:sp>
      </p:grpSp>
      <p:grpSp>
        <p:nvGrpSpPr>
          <p:cNvPr id="16" name="Group 15">
            <a:extLst>
              <a:ext uri="{FF2B5EF4-FFF2-40B4-BE49-F238E27FC236}">
                <a16:creationId xmlns:a16="http://schemas.microsoft.com/office/drawing/2014/main" id="{6149FD85-5A51-492B-BBB4-DEE3823F10FA}"/>
              </a:ext>
            </a:extLst>
          </p:cNvPr>
          <p:cNvGrpSpPr/>
          <p:nvPr/>
        </p:nvGrpSpPr>
        <p:grpSpPr>
          <a:xfrm>
            <a:off x="710737" y="4026539"/>
            <a:ext cx="3150061" cy="2136847"/>
            <a:chOff x="710737" y="4038600"/>
            <a:chExt cx="3150061" cy="2136847"/>
          </a:xfrm>
        </p:grpSpPr>
        <p:grpSp>
          <p:nvGrpSpPr>
            <p:cNvPr id="24" name="Group 23">
              <a:extLst>
                <a:ext uri="{FF2B5EF4-FFF2-40B4-BE49-F238E27FC236}">
                  <a16:creationId xmlns:a16="http://schemas.microsoft.com/office/drawing/2014/main" id="{57995327-B619-421B-8F62-15D03D1E70C3}"/>
                </a:ext>
              </a:extLst>
            </p:cNvPr>
            <p:cNvGrpSpPr/>
            <p:nvPr/>
          </p:nvGrpSpPr>
          <p:grpSpPr>
            <a:xfrm>
              <a:off x="710737" y="4038600"/>
              <a:ext cx="3150061" cy="1447800"/>
              <a:chOff x="710737" y="3962400"/>
              <a:chExt cx="3150061" cy="1447800"/>
            </a:xfrm>
          </p:grpSpPr>
          <p:sp>
            <p:nvSpPr>
              <p:cNvPr id="5" name="Rectangle 4">
                <a:extLst>
                  <a:ext uri="{FF2B5EF4-FFF2-40B4-BE49-F238E27FC236}">
                    <a16:creationId xmlns:a16="http://schemas.microsoft.com/office/drawing/2014/main" id="{8455273C-9DF8-4455-AC74-9C5218398190}"/>
                  </a:ext>
                </a:extLst>
              </p:cNvPr>
              <p:cNvSpPr/>
              <p:nvPr/>
            </p:nvSpPr>
            <p:spPr bwMode="auto">
              <a:xfrm>
                <a:off x="710737"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Page approvals</a:t>
                </a:r>
              </a:p>
            </p:txBody>
          </p:sp>
          <p:pic>
            <p:nvPicPr>
              <p:cNvPr id="17" name="Graphic 16" descr="Newspaper">
                <a:extLst>
                  <a:ext uri="{FF2B5EF4-FFF2-40B4-BE49-F238E27FC236}">
                    <a16:creationId xmlns:a16="http://schemas.microsoft.com/office/drawing/2014/main" id="{6838AAA3-04AA-4182-8290-CEBA288600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2595" y="4282302"/>
                <a:ext cx="466344" cy="466344"/>
              </a:xfrm>
              <a:prstGeom prst="rect">
                <a:avLst/>
              </a:prstGeom>
            </p:spPr>
          </p:pic>
        </p:grpSp>
        <p:sp>
          <p:nvSpPr>
            <p:cNvPr id="33" name="Rectangle 32">
              <a:extLst>
                <a:ext uri="{FF2B5EF4-FFF2-40B4-BE49-F238E27FC236}">
                  <a16:creationId xmlns:a16="http://schemas.microsoft.com/office/drawing/2014/main" id="{ED472349-D2B9-4E82-A52A-7922459CE5E7}"/>
                </a:ext>
              </a:extLst>
            </p:cNvPr>
            <p:cNvSpPr/>
            <p:nvPr/>
          </p:nvSpPr>
          <p:spPr>
            <a:xfrm>
              <a:off x="710738" y="5590672"/>
              <a:ext cx="233379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SharePoint pages</a:t>
              </a:r>
            </a:p>
          </p:txBody>
        </p:sp>
      </p:grpSp>
      <p:grpSp>
        <p:nvGrpSpPr>
          <p:cNvPr id="18" name="Group 17">
            <a:extLst>
              <a:ext uri="{FF2B5EF4-FFF2-40B4-BE49-F238E27FC236}">
                <a16:creationId xmlns:a16="http://schemas.microsoft.com/office/drawing/2014/main" id="{3CECA875-1743-4DB6-9F66-B2110884D254}"/>
              </a:ext>
            </a:extLst>
          </p:cNvPr>
          <p:cNvGrpSpPr/>
          <p:nvPr/>
        </p:nvGrpSpPr>
        <p:grpSpPr>
          <a:xfrm>
            <a:off x="4341890" y="4026539"/>
            <a:ext cx="3161757" cy="2136846"/>
            <a:chOff x="3327168" y="4038600"/>
            <a:chExt cx="3161757" cy="2136846"/>
          </a:xfrm>
        </p:grpSpPr>
        <p:grpSp>
          <p:nvGrpSpPr>
            <p:cNvPr id="25" name="Group 24">
              <a:extLst>
                <a:ext uri="{FF2B5EF4-FFF2-40B4-BE49-F238E27FC236}">
                  <a16:creationId xmlns:a16="http://schemas.microsoft.com/office/drawing/2014/main" id="{4C41B47C-8946-47DB-A901-C4E4773A7BD2}"/>
                </a:ext>
              </a:extLst>
            </p:cNvPr>
            <p:cNvGrpSpPr/>
            <p:nvPr/>
          </p:nvGrpSpPr>
          <p:grpSpPr>
            <a:xfrm>
              <a:off x="3327168" y="4038600"/>
              <a:ext cx="3161757" cy="1447800"/>
              <a:chOff x="3327168" y="3962400"/>
              <a:chExt cx="3161757" cy="1447800"/>
            </a:xfrm>
          </p:grpSpPr>
          <p:sp>
            <p:nvSpPr>
              <p:cNvPr id="7" name="Rectangle 6">
                <a:extLst>
                  <a:ext uri="{FF2B5EF4-FFF2-40B4-BE49-F238E27FC236}">
                    <a16:creationId xmlns:a16="http://schemas.microsoft.com/office/drawing/2014/main" id="{7033D403-4945-41EB-ADD6-ABF43B36B541}"/>
                  </a:ext>
                </a:extLst>
              </p:cNvPr>
              <p:cNvSpPr/>
              <p:nvPr/>
            </p:nvSpPr>
            <p:spPr bwMode="auto">
              <a:xfrm>
                <a:off x="3327168" y="3962400"/>
                <a:ext cx="3161757"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Hub join approvals</a:t>
                </a:r>
              </a:p>
            </p:txBody>
          </p:sp>
          <p:pic>
            <p:nvPicPr>
              <p:cNvPr id="21" name="Graphic 20" descr="Network">
                <a:extLst>
                  <a:ext uri="{FF2B5EF4-FFF2-40B4-BE49-F238E27FC236}">
                    <a16:creationId xmlns:a16="http://schemas.microsoft.com/office/drawing/2014/main" id="{754C5B40-E1A2-403E-A89E-48CCB35016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4874" y="4282302"/>
                <a:ext cx="466344" cy="466344"/>
              </a:xfrm>
              <a:prstGeom prst="rect">
                <a:avLst/>
              </a:prstGeom>
            </p:spPr>
          </p:pic>
        </p:grpSp>
        <p:sp>
          <p:nvSpPr>
            <p:cNvPr id="34" name="Rectangle 33">
              <a:extLst>
                <a:ext uri="{FF2B5EF4-FFF2-40B4-BE49-F238E27FC236}">
                  <a16:creationId xmlns:a16="http://schemas.microsoft.com/office/drawing/2014/main" id="{9999C689-31A3-405D-828D-766A920E43B9}"/>
                </a:ext>
              </a:extLst>
            </p:cNvPr>
            <p:cNvSpPr/>
            <p:nvPr/>
          </p:nvSpPr>
          <p:spPr>
            <a:xfrm>
              <a:off x="3327168" y="5590671"/>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hub site associations</a:t>
              </a:r>
            </a:p>
          </p:txBody>
        </p:sp>
      </p:grpSp>
      <p:grpSp>
        <p:nvGrpSpPr>
          <p:cNvPr id="19" name="Group 18">
            <a:extLst>
              <a:ext uri="{FF2B5EF4-FFF2-40B4-BE49-F238E27FC236}">
                <a16:creationId xmlns:a16="http://schemas.microsoft.com/office/drawing/2014/main" id="{113EDC99-2B80-4C7A-BA85-5FDF1E3EA9FA}"/>
              </a:ext>
            </a:extLst>
          </p:cNvPr>
          <p:cNvGrpSpPr/>
          <p:nvPr/>
        </p:nvGrpSpPr>
        <p:grpSpPr>
          <a:xfrm>
            <a:off x="7986969" y="4026539"/>
            <a:ext cx="3150061" cy="2136845"/>
            <a:chOff x="5943599" y="4038600"/>
            <a:chExt cx="3150061" cy="2136845"/>
          </a:xfrm>
        </p:grpSpPr>
        <p:grpSp>
          <p:nvGrpSpPr>
            <p:cNvPr id="26" name="Group 25">
              <a:extLst>
                <a:ext uri="{FF2B5EF4-FFF2-40B4-BE49-F238E27FC236}">
                  <a16:creationId xmlns:a16="http://schemas.microsoft.com/office/drawing/2014/main" id="{CB422148-7F12-4877-A04A-0122491C0073}"/>
                </a:ext>
              </a:extLst>
            </p:cNvPr>
            <p:cNvGrpSpPr/>
            <p:nvPr/>
          </p:nvGrpSpPr>
          <p:grpSpPr>
            <a:xfrm>
              <a:off x="5943599" y="4038600"/>
              <a:ext cx="3150061" cy="1447800"/>
              <a:chOff x="5943599" y="3962400"/>
              <a:chExt cx="3150061" cy="1447800"/>
            </a:xfrm>
          </p:grpSpPr>
          <p:sp>
            <p:nvSpPr>
              <p:cNvPr id="9" name="Rectangle 8">
                <a:extLst>
                  <a:ext uri="{FF2B5EF4-FFF2-40B4-BE49-F238E27FC236}">
                    <a16:creationId xmlns:a16="http://schemas.microsoft.com/office/drawing/2014/main" id="{C0FB8FF3-9155-456F-95F5-E01B41ADB6D3}"/>
                  </a:ext>
                </a:extLst>
              </p:cNvPr>
              <p:cNvSpPr/>
              <p:nvPr/>
            </p:nvSpPr>
            <p:spPr bwMode="auto">
              <a:xfrm>
                <a:off x="5943599"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your own…</a:t>
                </a:r>
              </a:p>
            </p:txBody>
          </p:sp>
          <p:pic>
            <p:nvPicPr>
              <p:cNvPr id="23" name="Graphic 22" descr="Head with Gears">
                <a:extLst>
                  <a:ext uri="{FF2B5EF4-FFF2-40B4-BE49-F238E27FC236}">
                    <a16:creationId xmlns:a16="http://schemas.microsoft.com/office/drawing/2014/main" id="{39408DBA-04C0-46E8-B380-9344B7B26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5457" y="4282302"/>
                <a:ext cx="466344" cy="466344"/>
              </a:xfrm>
              <a:prstGeom prst="rect">
                <a:avLst/>
              </a:prstGeom>
            </p:spPr>
          </p:pic>
        </p:grpSp>
        <p:sp>
          <p:nvSpPr>
            <p:cNvPr id="35" name="Rectangle 34">
              <a:extLst>
                <a:ext uri="{FF2B5EF4-FFF2-40B4-BE49-F238E27FC236}">
                  <a16:creationId xmlns:a16="http://schemas.microsoft.com/office/drawing/2014/main" id="{2AC5ABCA-6AB4-4D9E-9E63-650C6F58241B}"/>
                </a:ext>
              </a:extLst>
            </p:cNvPr>
            <p:cNvSpPr/>
            <p:nvPr/>
          </p:nvSpPr>
          <p:spPr>
            <a:xfrm>
              <a:off x="5943599" y="5590670"/>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your own flow from templates</a:t>
              </a:r>
            </a:p>
          </p:txBody>
        </p:sp>
      </p:grpSp>
    </p:spTree>
    <p:extLst>
      <p:ext uri="{BB962C8B-B14F-4D97-AF65-F5344CB8AC3E}">
        <p14:creationId xmlns:p14="http://schemas.microsoft.com/office/powerpoint/2010/main" val="384009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43011" y="68528"/>
            <a:ext cx="11018520" cy="1107996"/>
          </a:xfrm>
        </p:spPr>
        <p:txBody>
          <a:bodyPr>
            <a:normAutofit/>
          </a:bodyPr>
          <a:lstStyle/>
          <a:p>
            <a:r>
              <a:rPr lang="en-US" sz="4000" dirty="0"/>
              <a:t>Power Automate Connectivity</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313311" y="121791"/>
            <a:ext cx="5900129" cy="6728589"/>
            <a:chOff x="6264977" y="132126"/>
            <a:chExt cx="5900129"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64977"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169846" y="5285749"/>
              <a:ext cx="2953429"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264977" y="5292519"/>
              <a:ext cx="2904870" cy="1531633"/>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pic>
        <p:nvPicPr>
          <p:cNvPr id="4" name="Picture 3">
            <a:extLst>
              <a:ext uri="{FF2B5EF4-FFF2-40B4-BE49-F238E27FC236}">
                <a16:creationId xmlns:a16="http://schemas.microsoft.com/office/drawing/2014/main" id="{7CDE74DB-1A2E-468A-A605-28462B9953B3}"/>
              </a:ext>
            </a:extLst>
          </p:cNvPr>
          <p:cNvPicPr>
            <a:picLocks noChangeAspect="1"/>
          </p:cNvPicPr>
          <p:nvPr/>
        </p:nvPicPr>
        <p:blipFill>
          <a:blip r:embed="rId10"/>
          <a:stretch>
            <a:fillRect/>
          </a:stretch>
        </p:blipFill>
        <p:spPr>
          <a:xfrm>
            <a:off x="7802851" y="6296563"/>
            <a:ext cx="4368758" cy="705709"/>
          </a:xfrm>
          <a:prstGeom prst="rect">
            <a:avLst/>
          </a:prstGeom>
        </p:spPr>
      </p:pic>
      <p:pic>
        <p:nvPicPr>
          <p:cNvPr id="13" name="Picture 12">
            <a:extLst>
              <a:ext uri="{FF2B5EF4-FFF2-40B4-BE49-F238E27FC236}">
                <a16:creationId xmlns:a16="http://schemas.microsoft.com/office/drawing/2014/main" id="{180EE894-2635-4B1A-B57B-B6FBE5AAECAE}"/>
              </a:ext>
            </a:extLst>
          </p:cNvPr>
          <p:cNvPicPr>
            <a:picLocks noChangeAspect="1"/>
          </p:cNvPicPr>
          <p:nvPr/>
        </p:nvPicPr>
        <p:blipFill>
          <a:blip r:embed="rId10"/>
          <a:stretch>
            <a:fillRect/>
          </a:stretch>
        </p:blipFill>
        <p:spPr>
          <a:xfrm>
            <a:off x="6313311" y="6777990"/>
            <a:ext cx="4368758" cy="296672"/>
          </a:xfrm>
          <a:prstGeom prst="rect">
            <a:avLst/>
          </a:prstGeom>
        </p:spPr>
      </p:pic>
      <p:sp>
        <p:nvSpPr>
          <p:cNvPr id="5" name="Rectangle: Rounded Corners 4">
            <a:extLst>
              <a:ext uri="{FF2B5EF4-FFF2-40B4-BE49-F238E27FC236}">
                <a16:creationId xmlns:a16="http://schemas.microsoft.com/office/drawing/2014/main" id="{1E510D29-B29A-41A7-A31B-36C80FA545F6}"/>
              </a:ext>
            </a:extLst>
          </p:cNvPr>
          <p:cNvSpPr/>
          <p:nvPr/>
        </p:nvSpPr>
        <p:spPr>
          <a:xfrm>
            <a:off x="382089" y="1508445"/>
            <a:ext cx="5224682" cy="117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connectivity to 300+ SaaS cloud services, file providers, databases, web APIs, productivity apps, and more</a:t>
            </a:r>
          </a:p>
        </p:txBody>
      </p:sp>
      <p:sp>
        <p:nvSpPr>
          <p:cNvPr id="10" name="Rectangle: Rounded Corners 9">
            <a:extLst>
              <a:ext uri="{FF2B5EF4-FFF2-40B4-BE49-F238E27FC236}">
                <a16:creationId xmlns:a16="http://schemas.microsoft.com/office/drawing/2014/main" id="{AC8BCB20-E258-425E-9211-58A98AF5C44B}"/>
              </a:ext>
            </a:extLst>
          </p:cNvPr>
          <p:cNvSpPr/>
          <p:nvPr/>
        </p:nvSpPr>
        <p:spPr>
          <a:xfrm>
            <a:off x="430534" y="4761583"/>
            <a:ext cx="5224682" cy="117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on-premises systems via Data Gateway </a:t>
            </a:r>
          </a:p>
        </p:txBody>
      </p:sp>
      <p:sp>
        <p:nvSpPr>
          <p:cNvPr id="20" name="Rectangle: Rounded Corners 19">
            <a:extLst>
              <a:ext uri="{FF2B5EF4-FFF2-40B4-BE49-F238E27FC236}">
                <a16:creationId xmlns:a16="http://schemas.microsoft.com/office/drawing/2014/main" id="{4AF4C196-9306-4ABB-862E-B4932F76F1BB}"/>
              </a:ext>
            </a:extLst>
          </p:cNvPr>
          <p:cNvSpPr/>
          <p:nvPr/>
        </p:nvSpPr>
        <p:spPr>
          <a:xfrm>
            <a:off x="430534" y="3055533"/>
            <a:ext cx="5224682" cy="119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Pluggable extensibility via Custom Connectors to integrate existing LOB systems</a:t>
            </a:r>
          </a:p>
        </p:txBody>
      </p:sp>
    </p:spTree>
    <p:extLst>
      <p:ext uri="{BB962C8B-B14F-4D97-AF65-F5344CB8AC3E}">
        <p14:creationId xmlns:p14="http://schemas.microsoft.com/office/powerpoint/2010/main" val="275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3998-8023-49D2-8E3C-628DDF606911}"/>
              </a:ext>
            </a:extLst>
          </p:cNvPr>
          <p:cNvSpPr>
            <a:spLocks noGrp="1"/>
          </p:cNvSpPr>
          <p:nvPr>
            <p:ph type="title"/>
          </p:nvPr>
        </p:nvSpPr>
        <p:spPr/>
        <p:txBody>
          <a:bodyPr/>
          <a:lstStyle/>
          <a:p>
            <a:r>
              <a:rPr lang="en-US" dirty="0"/>
              <a:t>Power Automate Mobile App</a:t>
            </a:r>
          </a:p>
        </p:txBody>
      </p:sp>
      <p:pic>
        <p:nvPicPr>
          <p:cNvPr id="4" name="Picture 3">
            <a:extLst>
              <a:ext uri="{FF2B5EF4-FFF2-40B4-BE49-F238E27FC236}">
                <a16:creationId xmlns:a16="http://schemas.microsoft.com/office/drawing/2014/main" id="{1A116753-C4B6-4E92-ACC8-D7A79C9A5091}"/>
              </a:ext>
            </a:extLst>
          </p:cNvPr>
          <p:cNvPicPr>
            <a:picLocks noChangeAspect="1"/>
          </p:cNvPicPr>
          <p:nvPr/>
        </p:nvPicPr>
        <p:blipFill>
          <a:blip r:embed="rId2"/>
          <a:stretch>
            <a:fillRect/>
          </a:stretch>
        </p:blipFill>
        <p:spPr>
          <a:xfrm>
            <a:off x="8786717" y="1928718"/>
            <a:ext cx="2920439" cy="2867340"/>
          </a:xfrm>
          <a:prstGeom prst="rect">
            <a:avLst/>
          </a:prstGeom>
        </p:spPr>
      </p:pic>
      <p:sp>
        <p:nvSpPr>
          <p:cNvPr id="6" name="TextBox 5">
            <a:extLst>
              <a:ext uri="{FF2B5EF4-FFF2-40B4-BE49-F238E27FC236}">
                <a16:creationId xmlns:a16="http://schemas.microsoft.com/office/drawing/2014/main" id="{4FDD7739-BFE9-4D1D-B73D-1EAC83D96B7F}"/>
              </a:ext>
            </a:extLst>
          </p:cNvPr>
          <p:cNvSpPr txBox="1"/>
          <p:nvPr/>
        </p:nvSpPr>
        <p:spPr>
          <a:xfrm>
            <a:off x="891690" y="2145282"/>
            <a:ext cx="7895027" cy="2308324"/>
          </a:xfrm>
          <a:prstGeom prst="rect">
            <a:avLst/>
          </a:prstGeom>
          <a:noFill/>
        </p:spPr>
        <p:txBody>
          <a:bodyPr wrap="square">
            <a:spAutoFit/>
          </a:bodyPr>
          <a:lstStyle/>
          <a:p>
            <a:r>
              <a:rPr lang="en-US" sz="2400" dirty="0"/>
              <a:t>Download the Power Automate mobile app for Android, iOS, or Windows Phone. With this app, you can:</a:t>
            </a:r>
          </a:p>
          <a:p>
            <a:endParaRPr lang="en-US" sz="2400" dirty="0"/>
          </a:p>
          <a:p>
            <a:pPr marL="285750" indent="-285750">
              <a:buFont typeface="Arial" panose="020B0604020202020204" pitchFamily="34" charset="0"/>
              <a:buChar char="•"/>
            </a:pPr>
            <a:r>
              <a:rPr lang="en-US" sz="2400" dirty="0"/>
              <a:t>Monitor flow activity</a:t>
            </a:r>
          </a:p>
          <a:p>
            <a:pPr marL="285750" indent="-285750">
              <a:buFont typeface="Arial" panose="020B0604020202020204" pitchFamily="34" charset="0"/>
              <a:buChar char="•"/>
            </a:pPr>
            <a:r>
              <a:rPr lang="en-US" sz="2400" dirty="0"/>
              <a:t>Manage your flows </a:t>
            </a:r>
          </a:p>
          <a:p>
            <a:pPr marL="285750" indent="-285750">
              <a:buFont typeface="Arial" panose="020B0604020202020204" pitchFamily="34" charset="0"/>
              <a:buChar char="•"/>
            </a:pPr>
            <a:r>
              <a:rPr lang="en-US" sz="2400" dirty="0"/>
              <a:t>Create flows from templates</a:t>
            </a:r>
          </a:p>
        </p:txBody>
      </p:sp>
    </p:spTree>
    <p:extLst>
      <p:ext uri="{BB962C8B-B14F-4D97-AF65-F5344CB8AC3E}">
        <p14:creationId xmlns:p14="http://schemas.microsoft.com/office/powerpoint/2010/main" val="553385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2583350-5E6E-4ADA-9876-FC67F531BE21}"/>
              </a:ext>
            </a:extLst>
          </p:cNvPr>
          <p:cNvSpPr>
            <a:spLocks noGrp="1"/>
          </p:cNvSpPr>
          <p:nvPr>
            <p:ph type="title"/>
          </p:nvPr>
        </p:nvSpPr>
        <p:spPr>
          <a:xfrm>
            <a:off x="341646" y="682721"/>
            <a:ext cx="11624277" cy="425950"/>
          </a:xfrm>
        </p:spPr>
        <p:txBody>
          <a:bodyPr vert="horz" wrap="square" lIns="0" tIns="0" rIns="0" bIns="0" rtlCol="0" anchor="t">
            <a:spAutoFit/>
          </a:bodyPr>
          <a:lstStyle/>
          <a:p>
            <a:pPr>
              <a:lnSpc>
                <a:spcPts val="3137"/>
              </a:lnSpc>
            </a:pPr>
            <a:r>
              <a:rPr lang="en-US" dirty="0">
                <a:solidFill>
                  <a:schemeClr val="tx1"/>
                </a:solidFill>
                <a:latin typeface="Segoe UI Semilight" panose="020B0402040204020203" pitchFamily="34" charset="0"/>
                <a:cs typeface="Segoe UI Semilight" panose="020B0402040204020203" pitchFamily="34" charset="0"/>
              </a:rPr>
              <a:t>Office 365 licenses that include Power Automate</a:t>
            </a:r>
          </a:p>
        </p:txBody>
      </p:sp>
      <p:sp>
        <p:nvSpPr>
          <p:cNvPr id="2" name="TextBox 1">
            <a:extLst>
              <a:ext uri="{FF2B5EF4-FFF2-40B4-BE49-F238E27FC236}">
                <a16:creationId xmlns:a16="http://schemas.microsoft.com/office/drawing/2014/main" id="{EE3CA1C0-6314-4B75-90CF-C5C576E09D3E}"/>
              </a:ext>
            </a:extLst>
          </p:cNvPr>
          <p:cNvSpPr txBox="1"/>
          <p:nvPr/>
        </p:nvSpPr>
        <p:spPr>
          <a:xfrm>
            <a:off x="486980" y="1591671"/>
            <a:ext cx="5867868"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Essentials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Premium</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Faculty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E1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260A2473-E581-4977-8370-FDB2AD6B6B0A}"/>
              </a:ext>
            </a:extLst>
          </p:cNvPr>
          <p:cNvSpPr txBox="1"/>
          <p:nvPr/>
        </p:nvSpPr>
        <p:spPr>
          <a:xfrm>
            <a:off x="6444514" y="1512948"/>
            <a:ext cx="5613556"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E2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Developer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without ProPlus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F1 </a:t>
            </a:r>
          </a:p>
          <a:p>
            <a:pPr algn="l"/>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283738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F822-9C40-4382-8A19-EC83DF629052}"/>
              </a:ext>
            </a:extLst>
          </p:cNvPr>
          <p:cNvSpPr>
            <a:spLocks noGrp="1"/>
          </p:cNvSpPr>
          <p:nvPr>
            <p:ph type="title"/>
          </p:nvPr>
        </p:nvSpPr>
        <p:spPr>
          <a:xfrm>
            <a:off x="586740" y="405428"/>
            <a:ext cx="11018520" cy="397545"/>
          </a:xfrm>
        </p:spPr>
        <p:txBody>
          <a:bodyPr>
            <a:normAutofit fontScale="90000"/>
          </a:bodyPr>
          <a:lstStyle/>
          <a:p>
            <a:pPr defTabSz="914367">
              <a:lnSpc>
                <a:spcPts val="3137"/>
              </a:lnSpc>
              <a:defRPr/>
            </a:pPr>
            <a:r>
              <a:rPr lang="en-US" spc="-49" dirty="0">
                <a:solidFill>
                  <a:srgbClr val="3C3C41"/>
                </a:solidFill>
              </a:rPr>
              <a:t>Summary of Power Automate for Office 365</a:t>
            </a:r>
          </a:p>
        </p:txBody>
      </p:sp>
      <p:graphicFrame>
        <p:nvGraphicFramePr>
          <p:cNvPr id="6" name="Table 5">
            <a:extLst>
              <a:ext uri="{FF2B5EF4-FFF2-40B4-BE49-F238E27FC236}">
                <a16:creationId xmlns:a16="http://schemas.microsoft.com/office/drawing/2014/main" id="{149BBC4B-987B-4BEC-A1D3-7F67FC743A81}"/>
              </a:ext>
            </a:extLst>
          </p:cNvPr>
          <p:cNvGraphicFramePr>
            <a:graphicFrameLocks noGrp="1"/>
          </p:cNvGraphicFramePr>
          <p:nvPr/>
        </p:nvGraphicFramePr>
        <p:xfrm>
          <a:off x="586740" y="1180509"/>
          <a:ext cx="11018519" cy="4496981"/>
        </p:xfrm>
        <a:graphic>
          <a:graphicData uri="http://schemas.openxmlformats.org/drawingml/2006/table">
            <a:tbl>
              <a:tblPr firstRow="1">
                <a:effectLst/>
              </a:tblPr>
              <a:tblGrid>
                <a:gridCol w="2842296">
                  <a:extLst>
                    <a:ext uri="{9D8B030D-6E8A-4147-A177-3AD203B41FA5}">
                      <a16:colId xmlns:a16="http://schemas.microsoft.com/office/drawing/2014/main" val="185368794"/>
                    </a:ext>
                  </a:extLst>
                </a:gridCol>
                <a:gridCol w="5333927">
                  <a:extLst>
                    <a:ext uri="{9D8B030D-6E8A-4147-A177-3AD203B41FA5}">
                      <a16:colId xmlns:a16="http://schemas.microsoft.com/office/drawing/2014/main" val="2549234307"/>
                    </a:ext>
                  </a:extLst>
                </a:gridCol>
                <a:gridCol w="2842296">
                  <a:extLst>
                    <a:ext uri="{9D8B030D-6E8A-4147-A177-3AD203B41FA5}">
                      <a16:colId xmlns:a16="http://schemas.microsoft.com/office/drawing/2014/main" val="161526606"/>
                    </a:ext>
                  </a:extLst>
                </a:gridCol>
              </a:tblGrid>
              <a:tr h="67773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600" b="0" kern="1200" dirty="0">
                          <a:latin typeface="+mj-lt"/>
                        </a:rPr>
                        <a:t> for Office 365</a:t>
                      </a:r>
                      <a:endParaRPr lang="en-US" sz="160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545606">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noProof="0" dirty="0">
                          <a:solidFill>
                            <a:srgbClr val="002060"/>
                          </a:solidFill>
                          <a:latin typeface="+mj-lt"/>
                          <a:ea typeface="+mn-ea"/>
                          <a:cs typeface="+mn-cs"/>
                        </a:rPr>
                        <a:t>Execute workflows</a:t>
                      </a:r>
                      <a:endParaRPr lang="en-US" sz="1400" b="0" kern="1200" dirty="0">
                        <a:solidFill>
                          <a:srgbClr val="002060"/>
                        </a:solidFill>
                        <a:latin typeface="+mj-lt"/>
                        <a:ea typeface="+mn-ea"/>
                        <a:cs typeface="+mn-cs"/>
                      </a:endParaRPr>
                    </a:p>
                  </a:txBody>
                  <a:tcPr marL="89642" marR="89642" marT="44821" marB="44821"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Number of flow runs per month</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Unlimited</a:t>
                      </a:r>
                      <a:r>
                        <a:rPr kumimoji="0" lang="en-US" sz="1400" u="none" strike="noStrike" kern="1200" cap="none" spc="0" normalizeH="0" baseline="30000" noProof="0" dirty="0">
                          <a:ln>
                            <a:noFill/>
                          </a:ln>
                          <a:effectLst/>
                          <a:uLnTx/>
                          <a:uFillTx/>
                          <a:latin typeface="+mn-lt"/>
                        </a:rPr>
                        <a:t>1</a:t>
                      </a:r>
                      <a:endParaRPr kumimoji="0" lang="en-US" sz="1400" b="0" i="0" u="none" strike="noStrike" kern="1200" cap="none" spc="0" normalizeH="0" baseline="3000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4319042"/>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 for multi-stage processes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t>
                      </a:r>
                      <a:endParaRPr kumimoji="0" lang="en-US" sz="2000" b="1" i="0" u="none" strike="noStrike" kern="1200" cap="none" spc="0" normalizeH="0" baseline="0" noProof="0" dirty="0">
                        <a:ln>
                          <a:noFill/>
                        </a:ln>
                        <a:solidFill>
                          <a:schemeClr val="tx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545606">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Connect to your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505050"/>
                          </a:solidFill>
                          <a:latin typeface="+mn-lt"/>
                          <a:ea typeface="+mn-ea"/>
                          <a:cs typeface="+mn-cs"/>
                        </a:rPr>
                        <a:t>Connect to Office 365 data</a:t>
                      </a: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Yes</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8047893"/>
                  </a:ext>
                </a:extLst>
              </a:tr>
              <a:tr h="545606">
                <a:tc vMerge="1">
                  <a:txBody>
                    <a:bodyPr/>
                    <a:lstStyle/>
                    <a:p>
                      <a:pPr marL="0" algn="l" defTabSz="932742" rtl="0" eaLnBrk="1" latinLnBrk="0" hangingPunct="1"/>
                      <a:endParaRPr lang="en-US" sz="1400" b="0" kern="1200">
                        <a:solidFill>
                          <a:schemeClr val="bg1"/>
                        </a:solidFill>
                        <a:latin typeface="+mj-lt"/>
                        <a:ea typeface="+mn-ea"/>
                        <a:cs typeface="+mn-cs"/>
                      </a:endParaRPr>
                    </a:p>
                  </a:txBody>
                  <a:tcPr marL="93247" marR="0"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sym typeface="Wingdings" panose="05000000000000000000" pitchFamily="2" charset="2"/>
                        </a:rPr>
                        <a:t>Standard Connectors only</a:t>
                      </a:r>
                      <a:endParaRPr kumimoji="0" lang="en-US" sz="1400" u="none" strike="noStrike" kern="1200" cap="none" spc="0" normalizeH="0" baseline="0" noProof="0" dirty="0">
                        <a:ln>
                          <a:noFill/>
                        </a:ln>
                        <a:solidFill>
                          <a:schemeClr val="dk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Store and manage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Utilize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Semibold"/>
                          <a:ea typeface="+mn-ea"/>
                          <a:cs typeface="+mn-cs"/>
                        </a:rPr>
                        <a:t>Per license capacity</a:t>
                      </a:r>
                      <a:r>
                        <a:rPr kumimoji="0" lang="en-US" sz="1400" b="0" i="0" u="none" strike="noStrike" kern="1200" cap="none" spc="0" normalizeH="0" baseline="30000" noProof="0" dirty="0">
                          <a:ln>
                            <a:noFill/>
                          </a:ln>
                          <a:solidFill>
                            <a:srgbClr val="002060"/>
                          </a:solidFill>
                          <a:effectLst/>
                          <a:uLnTx/>
                          <a:uFillTx/>
                          <a:latin typeface="Segoe UI Semibold"/>
                          <a:ea typeface="+mn-ea"/>
                          <a:cs typeface="+mn-cs"/>
                        </a:rPr>
                        <a:t>1</a:t>
                      </a:r>
                      <a:endParaRPr kumimoji="0" lang="en-US" sz="1400" b="0" i="0" u="none" strike="noStrike" kern="1200" cap="none" spc="0" normalizeH="0" baseline="30000" noProof="0" dirty="0">
                        <a:ln>
                          <a:noFill/>
                        </a:ln>
                        <a:solidFill>
                          <a:srgbClr val="002060"/>
                        </a:solidFill>
                        <a:effectLst/>
                        <a:uLnTx/>
                        <a:uFillTx/>
                        <a:latin typeface="Segoe UI Semibold"/>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2,000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2782986"/>
                  </a:ext>
                </a:extLst>
              </a:tr>
            </a:tbl>
          </a:graphicData>
        </a:graphic>
      </p:graphicFrame>
      <p:sp>
        <p:nvSpPr>
          <p:cNvPr id="7" name="TextBox 6">
            <a:extLst>
              <a:ext uri="{FF2B5EF4-FFF2-40B4-BE49-F238E27FC236}">
                <a16:creationId xmlns:a16="http://schemas.microsoft.com/office/drawing/2014/main" id="{912A79FF-07A2-4AB6-99B6-3CDAE875EE86}"/>
              </a:ext>
            </a:extLst>
          </p:cNvPr>
          <p:cNvSpPr txBox="1"/>
          <p:nvPr/>
        </p:nvSpPr>
        <p:spPr>
          <a:xfrm>
            <a:off x="586740" y="6304083"/>
            <a:ext cx="10779168" cy="492390"/>
          </a:xfrm>
          <a:prstGeom prst="rect">
            <a:avLst/>
          </a:prstGeom>
          <a:noFill/>
        </p:spPr>
        <p:txBody>
          <a:bodyPr wrap="square" lIns="0" tIns="91414" rIns="91414" bIns="91414" rtlCol="0" anchor="t">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30000" noProof="0" dirty="0">
                <a:ln>
                  <a:noFill/>
                </a:ln>
                <a:solidFill>
                  <a:srgbClr val="000000"/>
                </a:solidFill>
                <a:effectLst/>
                <a:uLnTx/>
                <a:uFillTx/>
              </a:rPr>
              <a:t>1 </a:t>
            </a:r>
            <a:r>
              <a:rPr kumimoji="0" lang="en-US" sz="1000" b="0" i="0" u="none" strike="noStrike" kern="0" cap="none" spc="0" normalizeH="0" baseline="0" noProof="0" dirty="0">
                <a:ln>
                  <a:noFill/>
                </a:ln>
                <a:solidFill>
                  <a:srgbClr val="333333"/>
                </a:solidFill>
                <a:effectLst/>
                <a:uLnTx/>
                <a:uFillTx/>
              </a:rPr>
              <a:t>Usage capacity is across both Power Apps and Power Automate; </a:t>
            </a:r>
            <a:r>
              <a:rPr kumimoji="0" lang="en-US" sz="10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1000" b="0" i="0" u="none" strike="noStrike" kern="0" cap="none" spc="0" normalizeH="0" baseline="0" noProof="0" dirty="0">
                <a:ln>
                  <a:noFill/>
                </a:ln>
                <a:solidFill>
                  <a:srgbClr val="000000"/>
                </a:solidFill>
                <a:effectLst/>
                <a:uLnTx/>
                <a:uFillTx/>
              </a:rPr>
              <a:t>can be purchased to increase daily service limits. More details at </a:t>
            </a:r>
            <a:r>
              <a:rPr kumimoji="0" lang="en-US" sz="1000" b="0" i="0" u="sng" strike="noStrike" kern="0" cap="none" spc="0" normalizeH="0" baseline="0" noProof="0" dirty="0">
                <a:ln>
                  <a:noFill/>
                </a:ln>
                <a:solidFill>
                  <a:srgbClr val="000000"/>
                </a:solidFill>
                <a:effectLst/>
                <a:uLnTx/>
                <a:uFillTx/>
                <a:hlinkClick r:id="rId3"/>
              </a:rPr>
              <a:t>http://aka.ms/platformlimits</a:t>
            </a:r>
            <a:endParaRPr kumimoji="0" lang="en-US" sz="980" b="0" i="0" u="none" strike="noStrike" kern="0" cap="none" spc="0" normalizeH="0" baseline="0" noProof="0" dirty="0">
              <a:ln>
                <a:noFill/>
              </a:ln>
              <a:solidFill>
                <a:srgbClr val="3C3C41"/>
              </a:solidFill>
              <a:effectLst/>
              <a:uLnTx/>
              <a:uFillTx/>
              <a:ea typeface="+mn-lt"/>
              <a:cs typeface="Segoe UI"/>
            </a:endParaRPr>
          </a:p>
        </p:txBody>
      </p:sp>
    </p:spTree>
    <p:extLst>
      <p:ext uri="{BB962C8B-B14F-4D97-AF65-F5344CB8AC3E}">
        <p14:creationId xmlns:p14="http://schemas.microsoft.com/office/powerpoint/2010/main" val="2410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1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Approval Tasks in Power Automate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1715597"/>
          </a:xfrm>
        </p:spPr>
        <p:txBody>
          <a:bodyPr>
            <a:normAutofit lnSpcReduction="10000"/>
          </a:bodyPr>
          <a:lstStyle/>
          <a:p>
            <a:pPr marL="0" indent="0">
              <a:buNone/>
            </a:pPr>
            <a:r>
              <a:rPr lang="en-US" sz="2200" dirty="0"/>
              <a:t>With Power Automate, you can manage the approval of documents or processes across several services, including SharePoint, Dynamics 365, Salesforce, OneDrive for Business, Zendesk, or WordPress.</a:t>
            </a:r>
          </a:p>
          <a:p>
            <a:pPr marL="0" indent="0">
              <a:buNone/>
            </a:pPr>
            <a:r>
              <a:rPr lang="en-US" sz="2200" dirty="0"/>
              <a:t>To create an approval workflow, add the Approvals - Start an approval action to any flow. After you add this action, your flow can manage the approval of documents or processes.</a:t>
            </a:r>
          </a:p>
          <a:p>
            <a:pPr marL="0" indent="0">
              <a:buNone/>
            </a:pPr>
            <a:endParaRPr lang="en-US" sz="2200" dirty="0"/>
          </a:p>
        </p:txBody>
      </p:sp>
      <p:pic>
        <p:nvPicPr>
          <p:cNvPr id="5" name="Picture 4">
            <a:extLst>
              <a:ext uri="{FF2B5EF4-FFF2-40B4-BE49-F238E27FC236}">
                <a16:creationId xmlns:a16="http://schemas.microsoft.com/office/drawing/2014/main" id="{774BFE0E-52CB-435D-8FDB-A02F8DF2FB00}"/>
              </a:ext>
            </a:extLst>
          </p:cNvPr>
          <p:cNvPicPr>
            <a:picLocks noChangeAspect="1"/>
          </p:cNvPicPr>
          <p:nvPr/>
        </p:nvPicPr>
        <p:blipFill>
          <a:blip r:embed="rId3"/>
          <a:stretch>
            <a:fillRect/>
          </a:stretch>
        </p:blipFill>
        <p:spPr>
          <a:xfrm>
            <a:off x="5907506" y="3379065"/>
            <a:ext cx="4821312" cy="3478935"/>
          </a:xfrm>
          <a:prstGeom prst="rect">
            <a:avLst/>
          </a:prstGeom>
        </p:spPr>
      </p:pic>
      <p:sp>
        <p:nvSpPr>
          <p:cNvPr id="6" name="Content Placeholder 2">
            <a:extLst>
              <a:ext uri="{FF2B5EF4-FFF2-40B4-BE49-F238E27FC236}">
                <a16:creationId xmlns:a16="http://schemas.microsoft.com/office/drawing/2014/main" id="{F87872F6-5051-49A5-A758-5FAB4B399952}"/>
              </a:ext>
            </a:extLst>
          </p:cNvPr>
          <p:cNvSpPr txBox="1">
            <a:spLocks/>
          </p:cNvSpPr>
          <p:nvPr/>
        </p:nvSpPr>
        <p:spPr>
          <a:xfrm>
            <a:off x="376330" y="4164275"/>
            <a:ext cx="4611057" cy="217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Approvers can respond to requests from their email inbox, the approvals center on the Power Automate website, or the Power Automate app.</a:t>
            </a:r>
          </a:p>
        </p:txBody>
      </p:sp>
    </p:spTree>
    <p:extLst>
      <p:ext uri="{BB962C8B-B14F-4D97-AF65-F5344CB8AC3E}">
        <p14:creationId xmlns:p14="http://schemas.microsoft.com/office/powerpoint/2010/main" val="149864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78A6-B99E-443A-AAC3-C7CF87EEF3FD}"/>
              </a:ext>
            </a:extLst>
          </p:cNvPr>
          <p:cNvSpPr>
            <a:spLocks noGrp="1"/>
          </p:cNvSpPr>
          <p:nvPr>
            <p:ph type="title"/>
          </p:nvPr>
        </p:nvSpPr>
        <p:spPr/>
        <p:txBody>
          <a:bodyPr/>
          <a:lstStyle/>
          <a:p>
            <a:r>
              <a:rPr lang="en-US" dirty="0"/>
              <a:t>Approval Actions</a:t>
            </a:r>
          </a:p>
        </p:txBody>
      </p:sp>
      <p:sp>
        <p:nvSpPr>
          <p:cNvPr id="6" name="Rectangle: Rounded Corners 5">
            <a:extLst>
              <a:ext uri="{FF2B5EF4-FFF2-40B4-BE49-F238E27FC236}">
                <a16:creationId xmlns:a16="http://schemas.microsoft.com/office/drawing/2014/main" id="{897C6390-0EF8-42DF-B345-FA3264976275}"/>
              </a:ext>
            </a:extLst>
          </p:cNvPr>
          <p:cNvSpPr/>
          <p:nvPr/>
        </p:nvSpPr>
        <p:spPr>
          <a:xfrm>
            <a:off x="5841663" y="1970107"/>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but does not wait for the approval to complete. The approval is cancelable. </a:t>
            </a:r>
          </a:p>
        </p:txBody>
      </p:sp>
      <p:pic>
        <p:nvPicPr>
          <p:cNvPr id="10" name="Content Placeholder 9">
            <a:extLst>
              <a:ext uri="{FF2B5EF4-FFF2-40B4-BE49-F238E27FC236}">
                <a16:creationId xmlns:a16="http://schemas.microsoft.com/office/drawing/2014/main" id="{5A8D0926-F9C4-4FF7-A15B-8D8E1B0D4153}"/>
              </a:ext>
            </a:extLst>
          </p:cNvPr>
          <p:cNvPicPr>
            <a:picLocks noGrp="1" noChangeAspect="1"/>
          </p:cNvPicPr>
          <p:nvPr>
            <p:ph idx="1"/>
          </p:nvPr>
        </p:nvPicPr>
        <p:blipFill>
          <a:blip r:embed="rId3"/>
          <a:stretch>
            <a:fillRect/>
          </a:stretch>
        </p:blipFill>
        <p:spPr>
          <a:xfrm>
            <a:off x="598686" y="1970107"/>
            <a:ext cx="3788617" cy="1038225"/>
          </a:xfrm>
        </p:spPr>
      </p:pic>
      <p:sp>
        <p:nvSpPr>
          <p:cNvPr id="11" name="Arrow: Right 10">
            <a:extLst>
              <a:ext uri="{FF2B5EF4-FFF2-40B4-BE49-F238E27FC236}">
                <a16:creationId xmlns:a16="http://schemas.microsoft.com/office/drawing/2014/main" id="{96ACA071-6B8B-40A5-8E1D-CBF1C25BB316}"/>
              </a:ext>
            </a:extLst>
          </p:cNvPr>
          <p:cNvSpPr/>
          <p:nvPr/>
        </p:nvSpPr>
        <p:spPr>
          <a:xfrm>
            <a:off x="4808674" y="2332505"/>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8E5C53-BAD3-42F1-83BD-A0995A331953}"/>
              </a:ext>
            </a:extLst>
          </p:cNvPr>
          <p:cNvPicPr>
            <a:picLocks noChangeAspect="1"/>
          </p:cNvPicPr>
          <p:nvPr/>
        </p:nvPicPr>
        <p:blipFill>
          <a:blip r:embed="rId4"/>
          <a:stretch>
            <a:fillRect/>
          </a:stretch>
        </p:blipFill>
        <p:spPr>
          <a:xfrm>
            <a:off x="597490" y="3539513"/>
            <a:ext cx="3048000" cy="962025"/>
          </a:xfrm>
          <a:prstGeom prst="rect">
            <a:avLst/>
          </a:prstGeom>
        </p:spPr>
      </p:pic>
      <p:sp>
        <p:nvSpPr>
          <p:cNvPr id="15" name="Rectangle: Rounded Corners 14">
            <a:extLst>
              <a:ext uri="{FF2B5EF4-FFF2-40B4-BE49-F238E27FC236}">
                <a16:creationId xmlns:a16="http://schemas.microsoft.com/office/drawing/2014/main" id="{A9D26F5A-5F40-47D4-BAC2-8B98379BF560}"/>
              </a:ext>
            </a:extLst>
          </p:cNvPr>
          <p:cNvSpPr/>
          <p:nvPr/>
        </p:nvSpPr>
        <p:spPr>
          <a:xfrm>
            <a:off x="5841662" y="3539513"/>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Waits for a specified approval to complete. </a:t>
            </a:r>
          </a:p>
        </p:txBody>
      </p:sp>
      <p:sp>
        <p:nvSpPr>
          <p:cNvPr id="17" name="Arrow: Right 16">
            <a:extLst>
              <a:ext uri="{FF2B5EF4-FFF2-40B4-BE49-F238E27FC236}">
                <a16:creationId xmlns:a16="http://schemas.microsoft.com/office/drawing/2014/main" id="{0CD2E109-089B-49F7-AF7E-2DE88D552DBC}"/>
              </a:ext>
            </a:extLst>
          </p:cNvPr>
          <p:cNvSpPr/>
          <p:nvPr/>
        </p:nvSpPr>
        <p:spPr>
          <a:xfrm>
            <a:off x="4808674" y="5385122"/>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F3D6CA6-82EE-4634-9E27-CEBD7861586A}"/>
              </a:ext>
            </a:extLst>
          </p:cNvPr>
          <p:cNvSpPr/>
          <p:nvPr/>
        </p:nvSpPr>
        <p:spPr>
          <a:xfrm>
            <a:off x="5841661" y="4980944"/>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and then waits for it to complete. The approval is cancelable. </a:t>
            </a:r>
          </a:p>
        </p:txBody>
      </p:sp>
      <p:sp>
        <p:nvSpPr>
          <p:cNvPr id="23" name="Arrow: Right 22">
            <a:extLst>
              <a:ext uri="{FF2B5EF4-FFF2-40B4-BE49-F238E27FC236}">
                <a16:creationId xmlns:a16="http://schemas.microsoft.com/office/drawing/2014/main" id="{5E9CE077-BD32-487E-BBDB-675CF0A29326}"/>
              </a:ext>
            </a:extLst>
          </p:cNvPr>
          <p:cNvSpPr/>
          <p:nvPr/>
        </p:nvSpPr>
        <p:spPr>
          <a:xfrm>
            <a:off x="4808674" y="3863859"/>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FA4C067-04E7-49D0-8A26-187CA81510D0}"/>
              </a:ext>
            </a:extLst>
          </p:cNvPr>
          <p:cNvPicPr>
            <a:picLocks noChangeAspect="1"/>
          </p:cNvPicPr>
          <p:nvPr/>
        </p:nvPicPr>
        <p:blipFill>
          <a:blip r:embed="rId5"/>
          <a:stretch>
            <a:fillRect/>
          </a:stretch>
        </p:blipFill>
        <p:spPr>
          <a:xfrm>
            <a:off x="597490" y="5188221"/>
            <a:ext cx="4000500" cy="819150"/>
          </a:xfrm>
          <a:prstGeom prst="rect">
            <a:avLst/>
          </a:prstGeom>
        </p:spPr>
      </p:pic>
    </p:spTree>
    <p:extLst>
      <p:ext uri="{BB962C8B-B14F-4D97-AF65-F5344CB8AC3E}">
        <p14:creationId xmlns:p14="http://schemas.microsoft.com/office/powerpoint/2010/main" val="315501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2139688"/>
          </a:xfrm>
        </p:spPr>
        <p:txBody>
          <a:bodyPr/>
          <a:lstStyle/>
          <a:p>
            <a:r>
              <a:rPr lang="en-US" dirty="0">
                <a:solidFill>
                  <a:schemeClr val="bg1"/>
                </a:solidFill>
              </a:rPr>
              <a:t>SharePoint Designer vs Power Automate: Comparisons</a:t>
            </a:r>
          </a:p>
        </p:txBody>
      </p:sp>
    </p:spTree>
    <p:extLst>
      <p:ext uri="{BB962C8B-B14F-4D97-AF65-F5344CB8AC3E}">
        <p14:creationId xmlns:p14="http://schemas.microsoft.com/office/powerpoint/2010/main" val="1957192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SharePoint Designer Vs Power Automate – Building Blocks</a:t>
            </a:r>
          </a:p>
        </p:txBody>
      </p:sp>
      <p:graphicFrame>
        <p:nvGraphicFramePr>
          <p:cNvPr id="6" name="Content Placeholder 5">
            <a:extLst>
              <a:ext uri="{FF2B5EF4-FFF2-40B4-BE49-F238E27FC236}">
                <a16:creationId xmlns:a16="http://schemas.microsoft.com/office/drawing/2014/main" id="{27B054D2-09F1-4F8B-8A40-7F4279C22174}"/>
              </a:ext>
            </a:extLst>
          </p:cNvPr>
          <p:cNvGraphicFramePr>
            <a:graphicFrameLocks noGrp="1"/>
          </p:cNvGraphicFramePr>
          <p:nvPr>
            <p:ph idx="1"/>
            <p:extLst>
              <p:ext uri="{D42A27DB-BD31-4B8C-83A1-F6EECF244321}">
                <p14:modId xmlns:p14="http://schemas.microsoft.com/office/powerpoint/2010/main" val="6158367"/>
              </p:ext>
            </p:extLst>
          </p:nvPr>
        </p:nvGraphicFramePr>
        <p:xfrm>
          <a:off x="412045" y="1972381"/>
          <a:ext cx="5111044" cy="436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5">
            <a:extLst>
              <a:ext uri="{FF2B5EF4-FFF2-40B4-BE49-F238E27FC236}">
                <a16:creationId xmlns:a16="http://schemas.microsoft.com/office/drawing/2014/main" id="{CC6ECC2C-E1ED-47C4-B6F7-C6BD859855B2}"/>
              </a:ext>
            </a:extLst>
          </p:cNvPr>
          <p:cNvGraphicFramePr>
            <a:graphicFrameLocks/>
          </p:cNvGraphicFramePr>
          <p:nvPr>
            <p:extLst>
              <p:ext uri="{D42A27DB-BD31-4B8C-83A1-F6EECF244321}">
                <p14:modId xmlns:p14="http://schemas.microsoft.com/office/powerpoint/2010/main" val="1033170855"/>
              </p:ext>
            </p:extLst>
          </p:nvPr>
        </p:nvGraphicFramePr>
        <p:xfrm>
          <a:off x="6668913" y="1972381"/>
          <a:ext cx="5111044" cy="4360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2486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SharePoint Designer Workflow Types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264958298"/>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Workflow Type</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List and Library workflows</a:t>
                      </a:r>
                    </a:p>
                  </a:txBody>
                  <a:tcPr/>
                </a:tc>
                <a:tc>
                  <a:txBody>
                    <a:bodyPr/>
                    <a:lstStyle/>
                    <a:p>
                      <a:r>
                        <a:rPr lang="en-US" sz="1800" b="0" i="0" dirty="0">
                          <a:solidFill>
                            <a:srgbClr val="171717"/>
                          </a:solidFill>
                          <a:effectLst/>
                          <a:latin typeface="Segoe UI" panose="020B0502040204020203" pitchFamily="34" charset="0"/>
                        </a:rPr>
                        <a:t>Applies to </a:t>
                      </a:r>
                      <a:r>
                        <a:rPr lang="en-US" dirty="0"/>
                        <a:t>either documents in a document library or a SharePoint list that holds structured data. A common application of a library workflow is to enable a process for approving documents</a:t>
                      </a:r>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1394025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E235-82A0-4B42-B904-5CAF95D77C8A}"/>
              </a:ext>
            </a:extLst>
          </p:cNvPr>
          <p:cNvSpPr>
            <a:spLocks noGrp="1"/>
          </p:cNvSpPr>
          <p:nvPr>
            <p:ph type="title"/>
          </p:nvPr>
        </p:nvSpPr>
        <p:spPr>
          <a:xfrm>
            <a:off x="587396" y="225845"/>
            <a:ext cx="10515600" cy="1325563"/>
          </a:xfrm>
        </p:spPr>
        <p:txBody>
          <a:bodyPr/>
          <a:lstStyle/>
          <a:p>
            <a:r>
              <a:rPr lang="en-US" dirty="0"/>
              <a:t>Power Automate Workflow Types</a:t>
            </a:r>
          </a:p>
        </p:txBody>
      </p:sp>
      <p:graphicFrame>
        <p:nvGraphicFramePr>
          <p:cNvPr id="3" name="Table 2">
            <a:extLst>
              <a:ext uri="{FF2B5EF4-FFF2-40B4-BE49-F238E27FC236}">
                <a16:creationId xmlns:a16="http://schemas.microsoft.com/office/drawing/2014/main" id="{66A072A8-2272-4D28-8F15-E48DA12ED838}"/>
              </a:ext>
            </a:extLst>
          </p:cNvPr>
          <p:cNvGraphicFramePr>
            <a:graphicFrameLocks noGrp="1"/>
          </p:cNvGraphicFramePr>
          <p:nvPr>
            <p:extLst>
              <p:ext uri="{D42A27DB-BD31-4B8C-83A1-F6EECF244321}">
                <p14:modId xmlns:p14="http://schemas.microsoft.com/office/powerpoint/2010/main" val="1245630841"/>
              </p:ext>
            </p:extLst>
          </p:nvPr>
        </p:nvGraphicFramePr>
        <p:xfrm>
          <a:off x="351225" y="1386739"/>
          <a:ext cx="11517808" cy="5385621"/>
        </p:xfrm>
        <a:graphic>
          <a:graphicData uri="http://schemas.openxmlformats.org/drawingml/2006/table">
            <a:tbl>
              <a:tblPr firstRow="1" bandRow="1">
                <a:tableStyleId>{5C22544A-7EE6-4342-B048-85BDC9FD1C3A}</a:tableStyleId>
              </a:tblPr>
              <a:tblGrid>
                <a:gridCol w="5758904">
                  <a:extLst>
                    <a:ext uri="{9D8B030D-6E8A-4147-A177-3AD203B41FA5}">
                      <a16:colId xmlns:a16="http://schemas.microsoft.com/office/drawing/2014/main" val="1553719999"/>
                    </a:ext>
                  </a:extLst>
                </a:gridCol>
                <a:gridCol w="5758904">
                  <a:extLst>
                    <a:ext uri="{9D8B030D-6E8A-4147-A177-3AD203B41FA5}">
                      <a16:colId xmlns:a16="http://schemas.microsoft.com/office/drawing/2014/main" val="568845416"/>
                    </a:ext>
                  </a:extLst>
                </a:gridCol>
              </a:tblGrid>
              <a:tr h="501310">
                <a:tc>
                  <a:txBody>
                    <a:bodyPr/>
                    <a:lstStyle/>
                    <a:p>
                      <a:r>
                        <a:rPr lang="en-US" dirty="0"/>
                        <a:t>Flow Type </a:t>
                      </a:r>
                    </a:p>
                  </a:txBody>
                  <a:tcPr/>
                </a:tc>
                <a:tc>
                  <a:txBody>
                    <a:bodyPr/>
                    <a:lstStyle/>
                    <a:p>
                      <a:r>
                        <a:rPr lang="en-US" dirty="0"/>
                        <a:t>Use Case</a:t>
                      </a:r>
                    </a:p>
                  </a:txBody>
                  <a:tcPr/>
                </a:tc>
                <a:extLst>
                  <a:ext uri="{0D108BD9-81ED-4DB2-BD59-A6C34878D82A}">
                    <a16:rowId xmlns:a16="http://schemas.microsoft.com/office/drawing/2014/main" val="2111298198"/>
                  </a:ext>
                </a:extLst>
              </a:tr>
              <a:tr h="1091962">
                <a:tc>
                  <a:txBody>
                    <a:bodyPr/>
                    <a:lstStyle/>
                    <a:p>
                      <a:r>
                        <a:rPr lang="en-US" sz="1800" dirty="0"/>
                        <a:t>Automated flows</a:t>
                      </a:r>
                    </a:p>
                  </a:txBody>
                  <a:tcPr/>
                </a:tc>
                <a:tc>
                  <a:txBody>
                    <a:bodyPr/>
                    <a:lstStyle/>
                    <a:p>
                      <a:r>
                        <a:rPr lang="en-US" sz="1800" dirty="0"/>
                        <a:t>Create a flow that performs one or more tasks automatically after it's triggered by an event.</a:t>
                      </a:r>
                    </a:p>
                  </a:txBody>
                  <a:tcPr/>
                </a:tc>
                <a:extLst>
                  <a:ext uri="{0D108BD9-81ED-4DB2-BD59-A6C34878D82A}">
                    <a16:rowId xmlns:a16="http://schemas.microsoft.com/office/drawing/2014/main" val="1737221709"/>
                  </a:ext>
                </a:extLst>
              </a:tr>
              <a:tr h="1023976">
                <a:tc>
                  <a:txBody>
                    <a:bodyPr/>
                    <a:lstStyle/>
                    <a:p>
                      <a:r>
                        <a:rPr lang="en-US" sz="1800" dirty="0"/>
                        <a:t>Button flows</a:t>
                      </a:r>
                    </a:p>
                  </a:txBody>
                  <a:tcPr/>
                </a:tc>
                <a:tc>
                  <a:txBody>
                    <a:bodyPr/>
                    <a:lstStyle/>
                    <a:p>
                      <a:r>
                        <a:rPr lang="en-US" sz="1800" dirty="0"/>
                        <a:t>Run repetitive tasks from anyplace, at any time, via your mobile device.</a:t>
                      </a:r>
                    </a:p>
                  </a:txBody>
                  <a:tcPr/>
                </a:tc>
                <a:extLst>
                  <a:ext uri="{0D108BD9-81ED-4DB2-BD59-A6C34878D82A}">
                    <a16:rowId xmlns:a16="http://schemas.microsoft.com/office/drawing/2014/main" val="3679034496"/>
                  </a:ext>
                </a:extLst>
              </a:tr>
              <a:tr h="637913">
                <a:tc>
                  <a:txBody>
                    <a:bodyPr/>
                    <a:lstStyle/>
                    <a:p>
                      <a:r>
                        <a:rPr lang="en-US" sz="1800" dirty="0"/>
                        <a:t>Scheduled flows</a:t>
                      </a:r>
                    </a:p>
                  </a:txBody>
                  <a:tcPr/>
                </a:tc>
                <a:tc>
                  <a:txBody>
                    <a:bodyPr/>
                    <a:lstStyle/>
                    <a:p>
                      <a:r>
                        <a:rPr lang="en-US" sz="1800" dirty="0"/>
                        <a:t>Create a flow that performs one or more tasks on a schedule.</a:t>
                      </a:r>
                    </a:p>
                  </a:txBody>
                  <a:tcPr/>
                </a:tc>
                <a:extLst>
                  <a:ext uri="{0D108BD9-81ED-4DB2-BD59-A6C34878D82A}">
                    <a16:rowId xmlns:a16="http://schemas.microsoft.com/office/drawing/2014/main" val="1815792288"/>
                  </a:ext>
                </a:extLst>
              </a:tr>
              <a:tr h="943598">
                <a:tc>
                  <a:txBody>
                    <a:bodyPr/>
                    <a:lstStyle/>
                    <a:p>
                      <a:r>
                        <a:rPr lang="en-US" sz="1800" dirty="0"/>
                        <a:t>Business process flows</a:t>
                      </a:r>
                    </a:p>
                  </a:txBody>
                  <a:tcPr/>
                </a:tc>
                <a:tc>
                  <a:txBody>
                    <a:bodyPr/>
                    <a:lstStyle/>
                    <a:p>
                      <a:r>
                        <a:rPr lang="en-US" sz="1800" dirty="0"/>
                        <a:t>Define a set of steps for people to follow to take them to a desired outcome.</a:t>
                      </a:r>
                    </a:p>
                  </a:txBody>
                  <a:tcPr/>
                </a:tc>
                <a:extLst>
                  <a:ext uri="{0D108BD9-81ED-4DB2-BD59-A6C34878D82A}">
                    <a16:rowId xmlns:a16="http://schemas.microsoft.com/office/drawing/2014/main" val="592190815"/>
                  </a:ext>
                </a:extLst>
              </a:tr>
              <a:tr h="1184695">
                <a:tc>
                  <a:txBody>
                    <a:bodyPr/>
                    <a:lstStyle/>
                    <a:p>
                      <a:r>
                        <a:rPr lang="en-US" sz="1800" dirty="0"/>
                        <a:t>UI flows</a:t>
                      </a:r>
                    </a:p>
                  </a:txBody>
                  <a:tcPr/>
                </a:tc>
                <a:tc>
                  <a:txBody>
                    <a:bodyPr/>
                    <a:lstStyle/>
                    <a:p>
                      <a:r>
                        <a:rPr lang="en-US" sz="1800" dirty="0"/>
                        <a:t>Brings Robotic Process Automation (RPA) capabilities to automate </a:t>
                      </a:r>
                      <a:r>
                        <a:rPr lang="en-US" sz="1800" b="0" dirty="0"/>
                        <a:t>repetitive tasks in Windows and Web applications</a:t>
                      </a:r>
                      <a:endParaRPr lang="en-US" sz="1800" dirty="0"/>
                    </a:p>
                  </a:txBody>
                  <a:tcPr/>
                </a:tc>
                <a:extLst>
                  <a:ext uri="{0D108BD9-81ED-4DB2-BD59-A6C34878D82A}">
                    <a16:rowId xmlns:a16="http://schemas.microsoft.com/office/drawing/2014/main" val="2207678241"/>
                  </a:ext>
                </a:extLst>
              </a:tr>
            </a:tbl>
          </a:graphicData>
        </a:graphic>
      </p:graphicFrame>
    </p:spTree>
    <p:extLst>
      <p:ext uri="{BB962C8B-B14F-4D97-AF65-F5344CB8AC3E}">
        <p14:creationId xmlns:p14="http://schemas.microsoft.com/office/powerpoint/2010/main" val="4169804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Environment Comparison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3365023"/>
            <a:ext cx="11161953" cy="3127852"/>
          </a:xfrm>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A48AF842-CFBA-4CC6-9F1F-4D788260BD40}"/>
              </a:ext>
            </a:extLst>
          </p:cNvPr>
          <p:cNvPicPr>
            <a:picLocks noChangeAspect="1"/>
          </p:cNvPicPr>
          <p:nvPr/>
        </p:nvPicPr>
        <p:blipFill>
          <a:blip r:embed="rId3"/>
          <a:stretch>
            <a:fillRect/>
          </a:stretch>
        </p:blipFill>
        <p:spPr>
          <a:xfrm>
            <a:off x="376330" y="3365024"/>
            <a:ext cx="5473408" cy="3127851"/>
          </a:xfrm>
          <a:prstGeom prst="rect">
            <a:avLst/>
          </a:prstGeom>
        </p:spPr>
      </p:pic>
      <p:pic>
        <p:nvPicPr>
          <p:cNvPr id="9" name="Picture 8">
            <a:extLst>
              <a:ext uri="{FF2B5EF4-FFF2-40B4-BE49-F238E27FC236}">
                <a16:creationId xmlns:a16="http://schemas.microsoft.com/office/drawing/2014/main" id="{4C20E0FD-ECD3-4FC6-9C04-03177552E53D}"/>
              </a:ext>
            </a:extLst>
          </p:cNvPr>
          <p:cNvPicPr>
            <a:picLocks noChangeAspect="1"/>
          </p:cNvPicPr>
          <p:nvPr/>
        </p:nvPicPr>
        <p:blipFill>
          <a:blip r:embed="rId4"/>
          <a:stretch>
            <a:fillRect/>
          </a:stretch>
        </p:blipFill>
        <p:spPr>
          <a:xfrm>
            <a:off x="6096000" y="3357060"/>
            <a:ext cx="5864505" cy="3127851"/>
          </a:xfrm>
          <a:prstGeom prst="rect">
            <a:avLst/>
          </a:prstGeom>
        </p:spPr>
      </p:pic>
      <p:graphicFrame>
        <p:nvGraphicFramePr>
          <p:cNvPr id="7" name="Content Placeholder 4">
            <a:extLst>
              <a:ext uri="{FF2B5EF4-FFF2-40B4-BE49-F238E27FC236}">
                <a16:creationId xmlns:a16="http://schemas.microsoft.com/office/drawing/2014/main" id="{5FB79BE5-38D2-4F98-B47F-9C9FC0A9356A}"/>
              </a:ext>
            </a:extLst>
          </p:cNvPr>
          <p:cNvGraphicFramePr>
            <a:graphicFrameLocks/>
          </p:cNvGraphicFramePr>
          <p:nvPr>
            <p:extLst>
              <p:ext uri="{D42A27DB-BD31-4B8C-83A1-F6EECF244321}">
                <p14:modId xmlns:p14="http://schemas.microsoft.com/office/powerpoint/2010/main" val="877527054"/>
              </p:ext>
            </p:extLst>
          </p:nvPr>
        </p:nvGraphicFramePr>
        <p:xfrm>
          <a:off x="376330" y="1840910"/>
          <a:ext cx="11535093" cy="2210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E6009EFB-18AC-4994-AAD7-82079C197FAB}"/>
              </a:ext>
            </a:extLst>
          </p:cNvPr>
          <p:cNvSpPr/>
          <p:nvPr/>
        </p:nvSpPr>
        <p:spPr>
          <a:xfrm>
            <a:off x="2846146"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93C0BDAE-F11F-4D95-8495-FA6B290AA8E4}"/>
              </a:ext>
            </a:extLst>
          </p:cNvPr>
          <p:cNvSpPr/>
          <p:nvPr/>
        </p:nvSpPr>
        <p:spPr>
          <a:xfrm>
            <a:off x="9028252"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BF1F25-5C60-426C-B800-8FCA87B8D21C}"/>
              </a:ext>
            </a:extLst>
          </p:cNvPr>
          <p:cNvSpPr txBox="1"/>
          <p:nvPr/>
        </p:nvSpPr>
        <p:spPr>
          <a:xfrm>
            <a:off x="7642204" y="3429000"/>
            <a:ext cx="3009648" cy="369332"/>
          </a:xfrm>
          <a:prstGeom prst="rect">
            <a:avLst/>
          </a:prstGeom>
          <a:noFill/>
        </p:spPr>
        <p:txBody>
          <a:bodyPr wrap="square" rtlCol="0">
            <a:spAutoFit/>
          </a:bodyPr>
          <a:lstStyle/>
          <a:p>
            <a:r>
              <a:rPr lang="en-US" dirty="0"/>
              <a:t>Flow.Microsoft.com</a:t>
            </a:r>
          </a:p>
        </p:txBody>
      </p:sp>
    </p:spTree>
    <p:extLst>
      <p:ext uri="{BB962C8B-B14F-4D97-AF65-F5344CB8AC3E}">
        <p14:creationId xmlns:p14="http://schemas.microsoft.com/office/powerpoint/2010/main" val="25674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Navigation Comparision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912315"/>
            <a:ext cx="8561779" cy="4580560"/>
          </a:xfrm>
        </p:spPr>
        <p:txBody>
          <a:bodyPr>
            <a:normAutofit/>
          </a:bodyPr>
          <a:lstStyle/>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E2D8F54-A407-4434-A125-0D5E215265A5}"/>
              </a:ext>
            </a:extLst>
          </p:cNvPr>
          <p:cNvPicPr>
            <a:picLocks noChangeAspect="1"/>
          </p:cNvPicPr>
          <p:nvPr/>
        </p:nvPicPr>
        <p:blipFill>
          <a:blip r:embed="rId3"/>
          <a:stretch>
            <a:fillRect/>
          </a:stretch>
        </p:blipFill>
        <p:spPr>
          <a:xfrm>
            <a:off x="7388108" y="3658102"/>
            <a:ext cx="2058753" cy="2952237"/>
          </a:xfrm>
          <a:prstGeom prst="rect">
            <a:avLst/>
          </a:prstGeom>
        </p:spPr>
      </p:pic>
      <p:pic>
        <p:nvPicPr>
          <p:cNvPr id="6" name="Picture 5">
            <a:extLst>
              <a:ext uri="{FF2B5EF4-FFF2-40B4-BE49-F238E27FC236}">
                <a16:creationId xmlns:a16="http://schemas.microsoft.com/office/drawing/2014/main" id="{E87666A4-1DC6-4CFC-80DE-628C099F28E0}"/>
              </a:ext>
            </a:extLst>
          </p:cNvPr>
          <p:cNvPicPr>
            <a:picLocks noChangeAspect="1"/>
          </p:cNvPicPr>
          <p:nvPr/>
        </p:nvPicPr>
        <p:blipFill>
          <a:blip r:embed="rId4"/>
          <a:stretch>
            <a:fillRect/>
          </a:stretch>
        </p:blipFill>
        <p:spPr>
          <a:xfrm>
            <a:off x="4881933" y="1496195"/>
            <a:ext cx="7188112" cy="1940280"/>
          </a:xfrm>
          <a:prstGeom prst="rect">
            <a:avLst/>
          </a:prstGeom>
        </p:spPr>
      </p:pic>
      <p:graphicFrame>
        <p:nvGraphicFramePr>
          <p:cNvPr id="4" name="Content Placeholder 4">
            <a:extLst>
              <a:ext uri="{FF2B5EF4-FFF2-40B4-BE49-F238E27FC236}">
                <a16:creationId xmlns:a16="http://schemas.microsoft.com/office/drawing/2014/main" id="{A394AF3F-19BD-4691-A523-A755B364B892}"/>
              </a:ext>
            </a:extLst>
          </p:cNvPr>
          <p:cNvGraphicFramePr>
            <a:graphicFrameLocks/>
          </p:cNvGraphicFramePr>
          <p:nvPr>
            <p:extLst>
              <p:ext uri="{D42A27DB-BD31-4B8C-83A1-F6EECF244321}">
                <p14:modId xmlns:p14="http://schemas.microsoft.com/office/powerpoint/2010/main" val="2650026671"/>
              </p:ext>
            </p:extLst>
          </p:nvPr>
        </p:nvGraphicFramePr>
        <p:xfrm>
          <a:off x="-635842" y="1378615"/>
          <a:ext cx="12451511" cy="5349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C8D11BE6-A53B-450A-83FF-896AF10305CB}"/>
              </a:ext>
            </a:extLst>
          </p:cNvPr>
          <p:cNvSpPr/>
          <p:nvPr/>
        </p:nvSpPr>
        <p:spPr>
          <a:xfrm>
            <a:off x="4517499" y="2276917"/>
            <a:ext cx="364434" cy="181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0BC5723-0332-47D4-94A0-FAF946745297}"/>
              </a:ext>
            </a:extLst>
          </p:cNvPr>
          <p:cNvSpPr/>
          <p:nvPr/>
        </p:nvSpPr>
        <p:spPr>
          <a:xfrm>
            <a:off x="4510547" y="4821291"/>
            <a:ext cx="1738861" cy="350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56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SPD Workflow Tasks vs Power Automate Tasks</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30653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84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4091109"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Built in OOB Workflows</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r>
              <a:rPr lang="en-US" sz="3200" dirty="0">
                <a:solidFill>
                  <a:srgbClr val="595959"/>
                </a:solidFill>
              </a:rPr>
              <a:t>equivalent options</a:t>
            </a:r>
            <a:endParaRPr lang="en-US" sz="3200" b="1" kern="1200" dirty="0">
              <a:solidFill>
                <a:srgbClr val="595959"/>
              </a:solidFill>
              <a:latin typeface="+mj-lt"/>
              <a:ea typeface="+mj-ea"/>
              <a:cs typeface="+mj-cs"/>
            </a:endParaRPr>
          </a:p>
        </p:txBody>
      </p:sp>
      <p:graphicFrame>
        <p:nvGraphicFramePr>
          <p:cNvPr id="8" name="Table 4">
            <a:extLst>
              <a:ext uri="{FF2B5EF4-FFF2-40B4-BE49-F238E27FC236}">
                <a16:creationId xmlns:a16="http://schemas.microsoft.com/office/drawing/2014/main" id="{94AB10C4-E636-40FA-96D5-6380051FF0D0}"/>
              </a:ext>
            </a:extLst>
          </p:cNvPr>
          <p:cNvGraphicFramePr>
            <a:graphicFrameLocks/>
          </p:cNvGraphicFramePr>
          <p:nvPr>
            <p:extLst>
              <p:ext uri="{D42A27DB-BD31-4B8C-83A1-F6EECF244321}">
                <p14:modId xmlns:p14="http://schemas.microsoft.com/office/powerpoint/2010/main" val="2101348831"/>
              </p:ext>
            </p:extLst>
          </p:nvPr>
        </p:nvGraphicFramePr>
        <p:xfrm>
          <a:off x="6261521" y="902289"/>
          <a:ext cx="5387742" cy="4582396"/>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Built-in Workflows</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Approval</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When a file is added, approve file using SharePoint Content Approval</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Collect Signatures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Requires 3rd party connector</a:t>
                      </a: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Publishing Approval</a:t>
                      </a:r>
                      <a:endParaRPr lang="en-US" sz="1600" b="0" i="0" u="none" strike="noStrike" dirty="0">
                        <a:effectLst/>
                        <a:latin typeface="Arial" panose="020B0604020202020204" pitchFamily="34" charset="0"/>
                      </a:endParaRPr>
                    </a:p>
                  </a:txBody>
                  <a:tcPr marL="80086" marR="80086" marT="66738" marB="66738"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There are several Approval templates that can be tweaked to mimic the functionality</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Collect Feedback</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Request feedback templates</a:t>
                      </a: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389309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4F2F9-1CFB-4041-84A8-4159C3482980}"/>
              </a:ext>
            </a:extLst>
          </p:cNvPr>
          <p:cNvSpPr>
            <a:spLocks noGrp="1"/>
          </p:cNvSpPr>
          <p:nvPr>
            <p:ph type="body" sz="quarter" idx="10"/>
          </p:nvPr>
        </p:nvSpPr>
        <p:spPr>
          <a:xfrm>
            <a:off x="450667" y="2306777"/>
            <a:ext cx="11653523" cy="2432204"/>
          </a:xfrm>
        </p:spPr>
        <p:txBody>
          <a:bodyPr/>
          <a:lstStyle/>
          <a:p>
            <a:r>
              <a:rPr lang="en-US" dirty="0"/>
              <a:t>Introduction</a:t>
            </a:r>
          </a:p>
          <a:p>
            <a:r>
              <a:rPr lang="en-US" dirty="0"/>
              <a:t>Power Automate Introduction</a:t>
            </a:r>
          </a:p>
          <a:p>
            <a:r>
              <a:rPr lang="en-US" dirty="0"/>
              <a:t>SharePoint Designer vs Power Automate: Comparisons</a:t>
            </a:r>
          </a:p>
          <a:p>
            <a:r>
              <a:rPr lang="en-US" dirty="0"/>
              <a:t>Transformation Tips</a:t>
            </a:r>
          </a:p>
        </p:txBody>
      </p:sp>
      <p:sp>
        <p:nvSpPr>
          <p:cNvPr id="3" name="Title 2">
            <a:extLst>
              <a:ext uri="{FF2B5EF4-FFF2-40B4-BE49-F238E27FC236}">
                <a16:creationId xmlns:a16="http://schemas.microsoft.com/office/drawing/2014/main" id="{46932757-3233-44ED-8175-391BECD18E7F}"/>
              </a:ext>
            </a:extLst>
          </p:cNvPr>
          <p:cNvSpPr>
            <a:spLocks noGrp="1"/>
          </p:cNvSpPr>
          <p:nvPr>
            <p:ph type="title"/>
          </p:nvPr>
        </p:nvSpPr>
        <p:spPr>
          <a:xfrm>
            <a:off x="508000" y="365125"/>
            <a:ext cx="10845800" cy="1325563"/>
          </a:xfrm>
        </p:spPr>
        <p:txBody>
          <a:bodyPr/>
          <a:lstStyle/>
          <a:p>
            <a:r>
              <a:rPr lang="en-US" dirty="0"/>
              <a:t>Module Overview</a:t>
            </a:r>
          </a:p>
        </p:txBody>
      </p:sp>
    </p:spTree>
    <p:extLst>
      <p:ext uri="{BB962C8B-B14F-4D97-AF65-F5344CB8AC3E}">
        <p14:creationId xmlns:p14="http://schemas.microsoft.com/office/powerpoint/2010/main" val="80061797"/>
      </p:ext>
    </p:extLst>
  </p:cSld>
  <p:clrMapOvr>
    <a:masterClrMapping/>
  </p:clrMapOvr>
  <p:transition>
    <p:fade/>
  </p:transition>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Triggers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2" y="2040747"/>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SPD Workflow</a:t>
            </a:r>
          </a:p>
        </p:txBody>
      </p:sp>
      <p:sp>
        <p:nvSpPr>
          <p:cNvPr id="6" name="Arrow: Pentagon 5">
            <a:extLst>
              <a:ext uri="{FF2B5EF4-FFF2-40B4-BE49-F238E27FC236}">
                <a16:creationId xmlns:a16="http://schemas.microsoft.com/office/drawing/2014/main" id="{9E05F9E6-F341-4E2D-84FE-211A4A051DBC}"/>
              </a:ext>
            </a:extLst>
          </p:cNvPr>
          <p:cNvSpPr/>
          <p:nvPr/>
        </p:nvSpPr>
        <p:spPr>
          <a:xfrm>
            <a:off x="6026775" y="2040746"/>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Power Automate flow for SharePoint</a:t>
            </a:r>
          </a:p>
        </p:txBody>
      </p:sp>
      <p:pic>
        <p:nvPicPr>
          <p:cNvPr id="14" name="Picture 13">
            <a:extLst>
              <a:ext uri="{FF2B5EF4-FFF2-40B4-BE49-F238E27FC236}">
                <a16:creationId xmlns:a16="http://schemas.microsoft.com/office/drawing/2014/main" id="{937D698F-DB38-42E8-B092-3483643B4262}"/>
              </a:ext>
            </a:extLst>
          </p:cNvPr>
          <p:cNvPicPr>
            <a:picLocks noChangeAspect="1"/>
          </p:cNvPicPr>
          <p:nvPr/>
        </p:nvPicPr>
        <p:blipFill>
          <a:blip r:embed="rId3"/>
          <a:stretch>
            <a:fillRect/>
          </a:stretch>
        </p:blipFill>
        <p:spPr>
          <a:xfrm>
            <a:off x="2856090" y="3180645"/>
            <a:ext cx="3032757" cy="1222022"/>
          </a:xfrm>
          <a:prstGeom prst="rect">
            <a:avLst/>
          </a:prstGeom>
        </p:spPr>
      </p:pic>
      <p:pic>
        <p:nvPicPr>
          <p:cNvPr id="16" name="Picture 15">
            <a:extLst>
              <a:ext uri="{FF2B5EF4-FFF2-40B4-BE49-F238E27FC236}">
                <a16:creationId xmlns:a16="http://schemas.microsoft.com/office/drawing/2014/main" id="{BE035AA7-EE0F-4A7A-A673-58678ADF934C}"/>
              </a:ext>
            </a:extLst>
          </p:cNvPr>
          <p:cNvPicPr>
            <a:picLocks noChangeAspect="1"/>
          </p:cNvPicPr>
          <p:nvPr/>
        </p:nvPicPr>
        <p:blipFill>
          <a:blip r:embed="rId4"/>
          <a:stretch>
            <a:fillRect/>
          </a:stretch>
        </p:blipFill>
        <p:spPr>
          <a:xfrm>
            <a:off x="8533533" y="2062364"/>
            <a:ext cx="3456236" cy="3486687"/>
          </a:xfrm>
          <a:prstGeom prst="rect">
            <a:avLst/>
          </a:prstGeom>
        </p:spPr>
      </p:pic>
    </p:spTree>
    <p:extLst>
      <p:ext uri="{BB962C8B-B14F-4D97-AF65-F5344CB8AC3E}">
        <p14:creationId xmlns:p14="http://schemas.microsoft.com/office/powerpoint/2010/main" val="2568000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Actions Comparison </a:t>
            </a:r>
            <a:br>
              <a:rPr lang="en-US" dirty="0">
                <a:solidFill>
                  <a:srgbClr val="767676"/>
                </a:solidFill>
                <a:latin typeface="SegoeUI"/>
              </a:rPr>
            </a:br>
            <a:endParaRPr lang="en-US" dirty="0"/>
          </a:p>
        </p:txBody>
      </p:sp>
      <p:pic>
        <p:nvPicPr>
          <p:cNvPr id="24" name="Picture 23">
            <a:extLst>
              <a:ext uri="{FF2B5EF4-FFF2-40B4-BE49-F238E27FC236}">
                <a16:creationId xmlns:a16="http://schemas.microsoft.com/office/drawing/2014/main" id="{8E0BC28D-71DE-4D07-A4B4-87AF72F382E4}"/>
              </a:ext>
            </a:extLst>
          </p:cNvPr>
          <p:cNvPicPr>
            <a:picLocks noChangeAspect="1"/>
          </p:cNvPicPr>
          <p:nvPr/>
        </p:nvPicPr>
        <p:blipFill>
          <a:blip r:embed="rId3"/>
          <a:stretch>
            <a:fillRect/>
          </a:stretch>
        </p:blipFill>
        <p:spPr>
          <a:xfrm>
            <a:off x="9991336" y="1572167"/>
            <a:ext cx="2082108" cy="4960849"/>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91CDDB4-72BE-49C7-9F1D-CE1595FF406C}"/>
              </a:ext>
            </a:extLst>
          </p:cNvPr>
          <p:cNvPicPr>
            <a:picLocks noChangeAspect="1"/>
          </p:cNvPicPr>
          <p:nvPr/>
        </p:nvPicPr>
        <p:blipFill>
          <a:blip r:embed="rId4"/>
          <a:stretch>
            <a:fillRect/>
          </a:stretch>
        </p:blipFill>
        <p:spPr>
          <a:xfrm>
            <a:off x="4427292" y="1095994"/>
            <a:ext cx="1238244" cy="5677693"/>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1" y="2040747"/>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If steps are the "where" and conditions are the "when," actions are the critical "what" piece of the workflow story</a:t>
            </a:r>
          </a:p>
        </p:txBody>
      </p:sp>
      <p:sp>
        <p:nvSpPr>
          <p:cNvPr id="10" name="Arrow: Pentagon 9">
            <a:extLst>
              <a:ext uri="{FF2B5EF4-FFF2-40B4-BE49-F238E27FC236}">
                <a16:creationId xmlns:a16="http://schemas.microsoft.com/office/drawing/2014/main" id="{69905789-75EB-4E63-BB7B-1493B2D8BD21}"/>
              </a:ext>
            </a:extLst>
          </p:cNvPr>
          <p:cNvSpPr/>
          <p:nvPr/>
        </p:nvSpPr>
        <p:spPr>
          <a:xfrm>
            <a:off x="5992753" y="1849239"/>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Actions in Power Automate are the same in concept as actions in Designer workflows</a:t>
            </a:r>
          </a:p>
          <a:p>
            <a:pPr marL="285750" indent="-285750">
              <a:buFont typeface="Arial" panose="020B0604020202020204" pitchFamily="34" charset="0"/>
              <a:buChar char="•"/>
            </a:pPr>
            <a:r>
              <a:rPr lang="en-US" dirty="0"/>
              <a:t>Actions are the "verb" - they do the work</a:t>
            </a:r>
          </a:p>
        </p:txBody>
      </p:sp>
    </p:spTree>
    <p:extLst>
      <p:ext uri="{BB962C8B-B14F-4D97-AF65-F5344CB8AC3E}">
        <p14:creationId xmlns:p14="http://schemas.microsoft.com/office/powerpoint/2010/main" val="999691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235286" y="902289"/>
            <a:ext cx="4977727" cy="3541851"/>
          </a:xfrm>
          <a:prstGeom prst="ellipse">
            <a:avLst/>
          </a:prstGeom>
        </p:spPr>
        <p:txBody>
          <a:bodyPr vert="horz" lIns="91440" tIns="45720" rIns="91440" bIns="45720" rtlCol="0" anchor="b">
            <a:no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List Items</a:t>
            </a:r>
          </a:p>
        </p:txBody>
      </p:sp>
      <p:graphicFrame>
        <p:nvGraphicFramePr>
          <p:cNvPr id="7" name="Table 4">
            <a:extLst>
              <a:ext uri="{FF2B5EF4-FFF2-40B4-BE49-F238E27FC236}">
                <a16:creationId xmlns:a16="http://schemas.microsoft.com/office/drawing/2014/main" id="{7B8DEB6A-1C5A-47E8-B51E-FBA1BC591DDE}"/>
              </a:ext>
            </a:extLst>
          </p:cNvPr>
          <p:cNvGraphicFramePr>
            <a:graphicFrameLocks/>
          </p:cNvGraphicFramePr>
          <p:nvPr>
            <p:extLst>
              <p:ext uri="{D42A27DB-BD31-4B8C-83A1-F6EECF244321}">
                <p14:modId xmlns:p14="http://schemas.microsoft.com/office/powerpoint/2010/main" val="2588117441"/>
              </p:ext>
            </p:extLst>
          </p:nvPr>
        </p:nvGraphicFramePr>
        <p:xfrm>
          <a:off x="6285743" y="1362517"/>
          <a:ext cx="5328954" cy="4396388"/>
        </p:xfrm>
        <a:graphic>
          <a:graphicData uri="http://schemas.openxmlformats.org/drawingml/2006/table">
            <a:tbl>
              <a:tblPr firstRow="1" bandRow="1">
                <a:tableStyleId>{5C22544A-7EE6-4342-B048-85BDC9FD1C3A}</a:tableStyleId>
              </a:tblPr>
              <a:tblGrid>
                <a:gridCol w="3142872">
                  <a:extLst>
                    <a:ext uri="{9D8B030D-6E8A-4147-A177-3AD203B41FA5}">
                      <a16:colId xmlns:a16="http://schemas.microsoft.com/office/drawing/2014/main" val="2596463080"/>
                    </a:ext>
                  </a:extLst>
                </a:gridCol>
                <a:gridCol w="2186082">
                  <a:extLst>
                    <a:ext uri="{9D8B030D-6E8A-4147-A177-3AD203B41FA5}">
                      <a16:colId xmlns:a16="http://schemas.microsoft.com/office/drawing/2014/main" val="2717786206"/>
                    </a:ext>
                  </a:extLst>
                </a:gridCol>
              </a:tblGrid>
              <a:tr h="794117">
                <a:tc>
                  <a:txBody>
                    <a:bodyPr/>
                    <a:lstStyle/>
                    <a:p>
                      <a:pPr algn="ctr"/>
                      <a:r>
                        <a:rPr lang="en-US" sz="2000" dirty="0"/>
                        <a:t>SharePoint Designer</a:t>
                      </a:r>
                    </a:p>
                    <a:p>
                      <a:endParaRPr lang="en-US" sz="2000" dirty="0"/>
                    </a:p>
                  </a:txBody>
                  <a:tcPr marL="65833" marR="65833" marT="32917" marB="32917"/>
                </a:tc>
                <a:tc>
                  <a:txBody>
                    <a:bodyPr/>
                    <a:lstStyle/>
                    <a:p>
                      <a:pPr algn="ctr"/>
                      <a:r>
                        <a:rPr lang="en-US" sz="2000" dirty="0"/>
                        <a:t>Power Automate</a:t>
                      </a:r>
                    </a:p>
                    <a:p>
                      <a:endParaRPr lang="en-US" sz="2000" dirty="0"/>
                    </a:p>
                  </a:txBody>
                  <a:tcPr marL="65833" marR="65833" marT="32917" marB="32917"/>
                </a:tc>
                <a:extLst>
                  <a:ext uri="{0D108BD9-81ED-4DB2-BD59-A6C34878D82A}">
                    <a16:rowId xmlns:a16="http://schemas.microsoft.com/office/drawing/2014/main" val="4259342099"/>
                  </a:ext>
                </a:extLst>
              </a:tr>
              <a:tr h="547362">
                <a:tc>
                  <a:txBody>
                    <a:bodyPr/>
                    <a:lstStyle/>
                    <a:p>
                      <a:pPr algn="l" fontAlgn="ctr">
                        <a:spcBef>
                          <a:spcPts val="0"/>
                        </a:spcBef>
                        <a:spcAft>
                          <a:spcPts val="0"/>
                        </a:spcAft>
                      </a:pPr>
                      <a:r>
                        <a:rPr lang="en-US" sz="2000" u="none" strike="noStrike" dirty="0">
                          <a:effectLst/>
                        </a:rPr>
                        <a:t>Create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Create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1171666060"/>
                  </a:ext>
                </a:extLst>
              </a:tr>
              <a:tr h="547362">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201427707"/>
                  </a:ext>
                </a:extLst>
              </a:tr>
              <a:tr h="547362">
                <a:tc>
                  <a:txBody>
                    <a:bodyPr/>
                    <a:lstStyle/>
                    <a:p>
                      <a:pPr algn="l" fontAlgn="ctr">
                        <a:spcBef>
                          <a:spcPts val="0"/>
                        </a:spcBef>
                        <a:spcAft>
                          <a:spcPts val="0"/>
                        </a:spcAft>
                      </a:pPr>
                      <a:r>
                        <a:rPr lang="en-US" sz="2000" u="none" strike="noStrike" dirty="0">
                          <a:effectLst/>
                        </a:rPr>
                        <a:t>Set Field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602551983"/>
                  </a:ext>
                </a:extLst>
              </a:tr>
              <a:tr h="547362">
                <a:tc>
                  <a:txBody>
                    <a:bodyPr/>
                    <a:lstStyle/>
                    <a:p>
                      <a:pPr algn="l" fontAlgn="ctr">
                        <a:spcBef>
                          <a:spcPts val="0"/>
                        </a:spcBef>
                        <a:spcAft>
                          <a:spcPts val="0"/>
                        </a:spcAft>
                      </a:pPr>
                      <a:r>
                        <a:rPr lang="en-US" sz="2000" u="none" strike="noStrike" dirty="0">
                          <a:effectLst/>
                        </a:rPr>
                        <a:t>Update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2008336626"/>
                  </a:ext>
                </a:extLst>
              </a:tr>
              <a:tr h="547362">
                <a:tc>
                  <a:txBody>
                    <a:bodyPr/>
                    <a:lstStyle/>
                    <a:p>
                      <a:pPr algn="l" fontAlgn="ctr">
                        <a:spcBef>
                          <a:spcPts val="0"/>
                        </a:spcBef>
                        <a:spcAft>
                          <a:spcPts val="0"/>
                        </a:spcAft>
                      </a:pPr>
                      <a:r>
                        <a:rPr lang="en-US" sz="2000" u="none" strike="noStrike" dirty="0">
                          <a:effectLst/>
                        </a:rPr>
                        <a:t>Wait for Event in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27406561"/>
                  </a:ext>
                </a:extLst>
              </a:tr>
              <a:tr h="865461">
                <a:tc>
                  <a:txBody>
                    <a:bodyPr/>
                    <a:lstStyle/>
                    <a:p>
                      <a:pPr algn="l" fontAlgn="ctr">
                        <a:spcBef>
                          <a:spcPts val="0"/>
                        </a:spcBef>
                        <a:spcAft>
                          <a:spcPts val="0"/>
                        </a:spcAft>
                      </a:pPr>
                      <a:r>
                        <a:rPr lang="en-US" sz="2000" u="none" strike="noStrike" dirty="0">
                          <a:effectLst/>
                        </a:rPr>
                        <a:t>Wait for Field Change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41301137"/>
                  </a:ext>
                </a:extLst>
              </a:tr>
            </a:tbl>
          </a:graphicData>
        </a:graphic>
      </p:graphicFrame>
    </p:spTree>
    <p:extLst>
      <p:ext uri="{BB962C8B-B14F-4D97-AF65-F5344CB8AC3E}">
        <p14:creationId xmlns:p14="http://schemas.microsoft.com/office/powerpoint/2010/main" val="1608566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3588491"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 </a:t>
            </a: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Files</a:t>
            </a:r>
          </a:p>
        </p:txBody>
      </p:sp>
      <p:graphicFrame>
        <p:nvGraphicFramePr>
          <p:cNvPr id="4"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953949511"/>
              </p:ext>
            </p:extLst>
          </p:nvPr>
        </p:nvGraphicFramePr>
        <p:xfrm>
          <a:off x="6267576" y="847789"/>
          <a:ext cx="5389510" cy="4868724"/>
        </p:xfrm>
        <a:graphic>
          <a:graphicData uri="http://schemas.openxmlformats.org/drawingml/2006/table">
            <a:tbl>
              <a:tblPr firstRow="1" bandRow="1">
                <a:tableStyleId>{5C22544A-7EE6-4342-B048-85BDC9FD1C3A}</a:tableStyleId>
              </a:tblPr>
              <a:tblGrid>
                <a:gridCol w="2777016">
                  <a:extLst>
                    <a:ext uri="{9D8B030D-6E8A-4147-A177-3AD203B41FA5}">
                      <a16:colId xmlns:a16="http://schemas.microsoft.com/office/drawing/2014/main" val="2596463080"/>
                    </a:ext>
                  </a:extLst>
                </a:gridCol>
                <a:gridCol w="2612494">
                  <a:extLst>
                    <a:ext uri="{9D8B030D-6E8A-4147-A177-3AD203B41FA5}">
                      <a16:colId xmlns:a16="http://schemas.microsoft.com/office/drawing/2014/main" val="2717786206"/>
                    </a:ext>
                  </a:extLst>
                </a:gridCol>
              </a:tblGrid>
              <a:tr h="933099">
                <a:tc>
                  <a:txBody>
                    <a:bodyPr/>
                    <a:lstStyle/>
                    <a:p>
                      <a:pPr algn="ctr"/>
                      <a:r>
                        <a:rPr lang="en-US" sz="2000" dirty="0"/>
                        <a:t>SharePoint Designer</a:t>
                      </a:r>
                    </a:p>
                    <a:p>
                      <a:endParaRPr lang="en-US" sz="2000" dirty="0"/>
                    </a:p>
                  </a:txBody>
                  <a:tcPr marL="100361" marR="100361" marT="50181" marB="50181"/>
                </a:tc>
                <a:tc>
                  <a:txBody>
                    <a:bodyPr/>
                    <a:lstStyle/>
                    <a:p>
                      <a:pPr algn="ctr"/>
                      <a:r>
                        <a:rPr lang="en-US" sz="2000" dirty="0"/>
                        <a:t>Power Automate</a:t>
                      </a:r>
                    </a:p>
                    <a:p>
                      <a:endParaRPr lang="en-US" sz="2000" dirty="0"/>
                    </a:p>
                  </a:txBody>
                  <a:tcPr marL="100361" marR="100361" marT="50181" marB="50181"/>
                </a:tc>
                <a:extLst>
                  <a:ext uri="{0D108BD9-81ED-4DB2-BD59-A6C34878D82A}">
                    <a16:rowId xmlns:a16="http://schemas.microsoft.com/office/drawing/2014/main" val="4259342099"/>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1171666060"/>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201427707"/>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file</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602551983"/>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2008336626"/>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Translate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Translator</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405816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542737" y="1344351"/>
            <a:ext cx="4010619" cy="3200642"/>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 </a:t>
            </a:r>
            <a:r>
              <a:rPr lang="en-US" sz="3600" b="1" kern="1200" dirty="0">
                <a:solidFill>
                  <a:srgbClr val="595959"/>
                </a:solidFill>
                <a:latin typeface="+mj-lt"/>
                <a:ea typeface="+mj-ea"/>
                <a:cs typeface="+mj-cs"/>
              </a:rPr>
              <a:t>Users and Permissions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1312315597"/>
              </p:ext>
            </p:extLst>
          </p:nvPr>
        </p:nvGraphicFramePr>
        <p:xfrm>
          <a:off x="6200964" y="902289"/>
          <a:ext cx="5448299" cy="4802114"/>
        </p:xfrm>
        <a:graphic>
          <a:graphicData uri="http://schemas.openxmlformats.org/drawingml/2006/table">
            <a:tbl>
              <a:tblPr firstRow="1" bandRow="1">
                <a:tableStyleId>{5C22544A-7EE6-4342-B048-85BDC9FD1C3A}</a:tableStyleId>
              </a:tblPr>
              <a:tblGrid>
                <a:gridCol w="2875234">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2000" u="none" strike="noStrike" dirty="0">
                          <a:effectLst/>
                        </a:rPr>
                        <a:t>Lookup Manager of a User</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Get manager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2000" u="none" strike="noStrike" dirty="0">
                          <a:effectLst/>
                        </a:rPr>
                        <a:t>Add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Grant access to an item or a folder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201427707"/>
                  </a:ext>
                </a:extLst>
              </a:tr>
              <a:tr h="8116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latin typeface="+mn-lt"/>
                          <a:ea typeface="+mn-ea"/>
                          <a:cs typeface="+mn-cs"/>
                        </a:rPr>
                        <a:t>Stop sharing an item or a folder</a:t>
                      </a:r>
                    </a:p>
                  </a:txBody>
                  <a:tcPr marL="70819" marR="70819" marT="59016" marB="59016"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2000" u="none" strike="noStrike" dirty="0">
                          <a:effectLst/>
                        </a:rPr>
                        <a:t>Inherit List Item Parent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2008336626"/>
                  </a:ext>
                </a:extLst>
              </a:tr>
              <a:tr h="811673">
                <a:tc>
                  <a:txBody>
                    <a:bodyPr/>
                    <a:lstStyle/>
                    <a:p>
                      <a:pPr algn="l" fontAlgn="ctr">
                        <a:spcBef>
                          <a:spcPts val="0"/>
                        </a:spcBef>
                        <a:spcAft>
                          <a:spcPts val="0"/>
                        </a:spcAft>
                      </a:pPr>
                      <a:r>
                        <a:rPr lang="en-US" sz="2000" u="none" strike="noStrike" dirty="0">
                          <a:effectLst/>
                        </a:rPr>
                        <a:t>Remove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280417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498" y="532896"/>
            <a:ext cx="4493277" cy="3759191"/>
          </a:xfrm>
          <a:prstGeom prst="ellipse">
            <a:avLst/>
          </a:prstGeom>
        </p:spPr>
        <p:txBody>
          <a:bodyPr vert="horz" lIns="91440" tIns="45720" rIns="91440" bIns="45720" rtlCol="0" anchor="b">
            <a:normAutofit fontScale="90000"/>
          </a:bodyPr>
          <a:lstStyle/>
          <a:p>
            <a:pPr algn="ctr"/>
            <a:br>
              <a:rPr lang="en-US" sz="2200" kern="1200" dirty="0">
                <a:solidFill>
                  <a:srgbClr val="595959"/>
                </a:solidFill>
                <a:latin typeface="+mj-lt"/>
                <a:ea typeface="+mj-ea"/>
                <a:cs typeface="+mj-cs"/>
              </a:rPr>
            </a:b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a:t>
            </a:r>
            <a:r>
              <a:rPr lang="en-US" sz="3200" b="1" kern="1200" dirty="0">
                <a:solidFill>
                  <a:srgbClr val="595959"/>
                </a:solidFill>
                <a:latin typeface="+mj-lt"/>
                <a:ea typeface="+mj-ea"/>
                <a:cs typeface="+mj-cs"/>
              </a:rPr>
              <a:t> Workflow</a:t>
            </a:r>
            <a:br>
              <a:rPr lang="en-US" sz="2200" kern="1200" dirty="0">
                <a:solidFill>
                  <a:srgbClr val="595959"/>
                </a:solidFill>
                <a:latin typeface="+mj-lt"/>
                <a:ea typeface="+mj-ea"/>
                <a:cs typeface="+mj-cs"/>
              </a:rPr>
            </a:br>
            <a:endParaRPr lang="en-US" sz="2200" kern="1200" dirty="0">
              <a:solidFill>
                <a:srgbClr val="595959"/>
              </a:solidFill>
              <a:latin typeface="+mj-lt"/>
              <a:ea typeface="+mj-ea"/>
              <a:cs typeface="+mj-cs"/>
            </a:endParaRPr>
          </a:p>
        </p:txBody>
      </p:sp>
      <p:graphicFrame>
        <p:nvGraphicFramePr>
          <p:cNvPr id="2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736857269"/>
              </p:ext>
            </p:extLst>
          </p:nvPr>
        </p:nvGraphicFramePr>
        <p:xfrm>
          <a:off x="5597744" y="12111"/>
          <a:ext cx="6122240" cy="6817697"/>
        </p:xfrm>
        <a:graphic>
          <a:graphicData uri="http://schemas.openxmlformats.org/drawingml/2006/table">
            <a:tbl>
              <a:tblPr firstRow="1" bandRow="1">
                <a:tableStyleId>{5C22544A-7EE6-4342-B048-85BDC9FD1C3A}</a:tableStyleId>
              </a:tblPr>
              <a:tblGrid>
                <a:gridCol w="2167977">
                  <a:extLst>
                    <a:ext uri="{9D8B030D-6E8A-4147-A177-3AD203B41FA5}">
                      <a16:colId xmlns:a16="http://schemas.microsoft.com/office/drawing/2014/main" val="2596463080"/>
                    </a:ext>
                  </a:extLst>
                </a:gridCol>
                <a:gridCol w="3954263">
                  <a:extLst>
                    <a:ext uri="{9D8B030D-6E8A-4147-A177-3AD203B41FA5}">
                      <a16:colId xmlns:a16="http://schemas.microsoft.com/office/drawing/2014/main" val="2717786206"/>
                    </a:ext>
                  </a:extLst>
                </a:gridCol>
              </a:tblGrid>
              <a:tr h="617617">
                <a:tc>
                  <a:txBody>
                    <a:bodyPr/>
                    <a:lstStyle/>
                    <a:p>
                      <a:pPr algn="ctr"/>
                      <a:r>
                        <a:rPr lang="en-US" sz="1600" b="1" dirty="0">
                          <a:solidFill>
                            <a:schemeClr val="bg1"/>
                          </a:solidFill>
                        </a:rPr>
                        <a:t>SharePoint Designer</a:t>
                      </a:r>
                    </a:p>
                    <a:p>
                      <a:endParaRPr lang="en-US" sz="1600" b="1" dirty="0">
                        <a:solidFill>
                          <a:schemeClr val="tx1">
                            <a:lumMod val="75000"/>
                            <a:lumOff val="25000"/>
                          </a:schemeClr>
                        </a:solidFill>
                      </a:endParaRPr>
                    </a:p>
                  </a:txBody>
                  <a:tcPr marL="144986" marR="61990" marT="72493" marB="72493"/>
                </a:tc>
                <a:tc>
                  <a:txBody>
                    <a:bodyPr/>
                    <a:lstStyle/>
                    <a:p>
                      <a:pPr algn="ctr"/>
                      <a:r>
                        <a:rPr lang="en-US" sz="1600" b="1" dirty="0">
                          <a:solidFill>
                            <a:schemeClr val="bg1"/>
                          </a:solidFill>
                        </a:rPr>
                        <a:t>Power Automate</a:t>
                      </a:r>
                    </a:p>
                    <a:p>
                      <a:endParaRPr lang="en-US" sz="1600" b="1" dirty="0">
                        <a:solidFill>
                          <a:schemeClr val="tx1">
                            <a:lumMod val="75000"/>
                            <a:lumOff val="25000"/>
                          </a:schemeClr>
                        </a:solidFill>
                      </a:endParaRPr>
                    </a:p>
                  </a:txBody>
                  <a:tcPr marL="144986" marR="61990" marT="72493" marB="72493"/>
                </a:tc>
                <a:extLst>
                  <a:ext uri="{0D108BD9-81ED-4DB2-BD59-A6C34878D82A}">
                    <a16:rowId xmlns:a16="http://schemas.microsoft.com/office/drawing/2014/main" val="4259342099"/>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Add a Comment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Rename and add comments within any action or condition</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171666060"/>
                  </a:ext>
                </a:extLst>
              </a:tr>
              <a:tr h="801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a:solidFill>
                            <a:schemeClr val="tx1">
                              <a:lumMod val="75000"/>
                              <a:lumOff val="25000"/>
                            </a:schemeClr>
                          </a:solidFill>
                          <a:effectLst/>
                        </a:rPr>
                        <a:t>Set Workflow Status</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Not applicable. Unless you want to set a field in a SharePoint list item or a database record</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1127249631"/>
                  </a:ext>
                </a:extLst>
              </a:tr>
              <a:tr h="85565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Log to History List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 built-in monitoring status of actions in progress within SharePoint – other alternatives </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3201427707"/>
                  </a:ext>
                </a:extLst>
              </a:tr>
              <a:tr h="574216">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Set Workflow Variable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Variables are very Powerful Advanced feature</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602551983"/>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List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008336626"/>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Site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067229803"/>
                  </a:ext>
                </a:extLst>
              </a:tr>
              <a:tr h="624682">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Collect Data from a User</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Power Apps / SharePoint List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217199895"/>
                  </a:ext>
                </a:extLst>
              </a:tr>
              <a:tr h="37957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Go to Stage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Do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805617015"/>
                  </a:ext>
                </a:extLst>
              </a:tr>
              <a:tr h="624682">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for Duration</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4092351216"/>
                  </a:ext>
                </a:extLst>
              </a:tr>
              <a:tr h="379577">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until Date</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3281248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672175" y="993122"/>
            <a:ext cx="4022730" cy="3226959"/>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a:t>
            </a:r>
            <a:r>
              <a:rPr lang="en-US" sz="3600" b="1" kern="1200" dirty="0">
                <a:solidFill>
                  <a:srgbClr val="595959"/>
                </a:solidFill>
                <a:latin typeface="+mj-lt"/>
                <a:ea typeface="+mj-ea"/>
                <a:cs typeface="+mj-cs"/>
              </a:rPr>
              <a:t> Tasks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015104897"/>
              </p:ext>
            </p:extLst>
          </p:nvPr>
        </p:nvGraphicFramePr>
        <p:xfrm>
          <a:off x="6261521" y="902289"/>
          <a:ext cx="5387742" cy="4775284"/>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Start a Task Process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Power Automate leverages the more simplistic concepts of Create Item and Update Item actions to manage the creation and updating of SharePoint tasks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Assign a Task</a:t>
                      </a:r>
                      <a:endParaRPr lang="en-US" sz="1600" b="0" i="0" u="none" strike="noStrike" dirty="0">
                        <a:effectLst/>
                        <a:latin typeface="Arial" panose="020B0604020202020204" pitchFamily="34" charset="0"/>
                      </a:endParaRPr>
                    </a:p>
                  </a:txBody>
                  <a:tcPr marL="80086" marR="80086" marT="66738" marB="66738" anchor="ctr"/>
                </a:tc>
                <a:tc rowSpan="3">
                  <a:txBody>
                    <a:bodyPr/>
                    <a:lstStyle/>
                    <a:p>
                      <a:pPr algn="l" fontAlgn="ctr">
                        <a:spcBef>
                          <a:spcPts val="0"/>
                        </a:spcBef>
                        <a:spcAft>
                          <a:spcPts val="0"/>
                        </a:spcAft>
                      </a:pPr>
                      <a:r>
                        <a:rPr lang="en-US" sz="1600" u="none" strike="noStrike" dirty="0">
                          <a:effectLst/>
                        </a:rPr>
                        <a:t>Implementing a task system can be achieved in multiple ways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Assign a To-do Item</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Start Custom Task Process</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4253294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Variables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CBA9E0A0-A7D6-4AE5-8FF1-C2E61CB21B12}"/>
              </a:ext>
            </a:extLst>
          </p:cNvPr>
          <p:cNvPicPr>
            <a:picLocks noChangeAspect="1"/>
          </p:cNvPicPr>
          <p:nvPr/>
        </p:nvPicPr>
        <p:blipFill>
          <a:blip r:embed="rId3"/>
          <a:stretch>
            <a:fillRect/>
          </a:stretch>
        </p:blipFill>
        <p:spPr>
          <a:xfrm>
            <a:off x="483211" y="2254068"/>
            <a:ext cx="3827844" cy="3507937"/>
          </a:xfrm>
          <a:prstGeom prst="rect">
            <a:avLst/>
          </a:prstGeom>
        </p:spPr>
      </p:pic>
      <p:pic>
        <p:nvPicPr>
          <p:cNvPr id="9" name="Picture 8">
            <a:extLst>
              <a:ext uri="{FF2B5EF4-FFF2-40B4-BE49-F238E27FC236}">
                <a16:creationId xmlns:a16="http://schemas.microsoft.com/office/drawing/2014/main" id="{FFFF1709-0D7A-4932-A1C5-E1870DBC3D48}"/>
              </a:ext>
            </a:extLst>
          </p:cNvPr>
          <p:cNvPicPr>
            <a:picLocks noChangeAspect="1"/>
          </p:cNvPicPr>
          <p:nvPr/>
        </p:nvPicPr>
        <p:blipFill>
          <a:blip r:embed="rId4"/>
          <a:stretch>
            <a:fillRect/>
          </a:stretch>
        </p:blipFill>
        <p:spPr>
          <a:xfrm>
            <a:off x="6096000" y="1972053"/>
            <a:ext cx="2336800" cy="4158131"/>
          </a:xfrm>
          <a:prstGeom prst="rect">
            <a:avLst/>
          </a:prstGeom>
        </p:spPr>
      </p:pic>
      <p:sp>
        <p:nvSpPr>
          <p:cNvPr id="14" name="TextBox 13">
            <a:extLst>
              <a:ext uri="{FF2B5EF4-FFF2-40B4-BE49-F238E27FC236}">
                <a16:creationId xmlns:a16="http://schemas.microsoft.com/office/drawing/2014/main" id="{CA4B1D11-C740-4A1A-B1F1-157FBDB026BC}"/>
              </a:ext>
            </a:extLst>
          </p:cNvPr>
          <p:cNvSpPr txBox="1"/>
          <p:nvPr/>
        </p:nvSpPr>
        <p:spPr>
          <a:xfrm>
            <a:off x="9031111" y="1803909"/>
            <a:ext cx="2020711" cy="1815882"/>
          </a:xfrm>
          <a:prstGeom prst="rect">
            <a:avLst/>
          </a:prstGeom>
          <a:noFill/>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Variables are a bit different in Flow. Dynamic content will take away the need of creating many variables. As an alternative you can set properties with expressions:</a:t>
            </a:r>
            <a:endParaRPr lang="en-US" sz="1400" b="0" i="0" u="none" strike="noStrike" dirty="0">
              <a:effectLst/>
              <a:latin typeface="Arial"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6C84C1B-E1AB-47AB-99E3-FA92AD883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55" y="4547214"/>
            <a:ext cx="3636545" cy="2181225"/>
          </a:xfrm>
          <a:prstGeom prst="rect">
            <a:avLst/>
          </a:prstGeom>
        </p:spPr>
      </p:pic>
      <p:cxnSp>
        <p:nvCxnSpPr>
          <p:cNvPr id="17" name="Straight Arrow Connector 16">
            <a:extLst>
              <a:ext uri="{FF2B5EF4-FFF2-40B4-BE49-F238E27FC236}">
                <a16:creationId xmlns:a16="http://schemas.microsoft.com/office/drawing/2014/main" id="{18722C34-BA30-423D-8507-B7B09AAF417A}"/>
              </a:ext>
            </a:extLst>
          </p:cNvPr>
          <p:cNvCxnSpPr/>
          <p:nvPr/>
        </p:nvCxnSpPr>
        <p:spPr>
          <a:xfrm>
            <a:off x="9744931" y="3695311"/>
            <a:ext cx="0" cy="78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37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Conditions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FDBB218B-D216-40B7-8F2C-A3E7183360A3}"/>
              </a:ext>
            </a:extLst>
          </p:cNvPr>
          <p:cNvPicPr>
            <a:picLocks noChangeAspect="1"/>
          </p:cNvPicPr>
          <p:nvPr/>
        </p:nvPicPr>
        <p:blipFill>
          <a:blip r:embed="rId3"/>
          <a:stretch>
            <a:fillRect/>
          </a:stretch>
        </p:blipFill>
        <p:spPr>
          <a:xfrm>
            <a:off x="937061" y="2174427"/>
            <a:ext cx="2438430" cy="3323261"/>
          </a:xfrm>
          <a:prstGeom prst="rect">
            <a:avLst/>
          </a:prstGeom>
        </p:spPr>
      </p:pic>
      <p:pic>
        <p:nvPicPr>
          <p:cNvPr id="12" name="Picture 11">
            <a:extLst>
              <a:ext uri="{FF2B5EF4-FFF2-40B4-BE49-F238E27FC236}">
                <a16:creationId xmlns:a16="http://schemas.microsoft.com/office/drawing/2014/main" id="{E1B5488C-5464-462E-8574-94B1738B945D}"/>
              </a:ext>
            </a:extLst>
          </p:cNvPr>
          <p:cNvPicPr>
            <a:picLocks noChangeAspect="1"/>
          </p:cNvPicPr>
          <p:nvPr/>
        </p:nvPicPr>
        <p:blipFill>
          <a:blip r:embed="rId4"/>
          <a:stretch>
            <a:fillRect/>
          </a:stretch>
        </p:blipFill>
        <p:spPr>
          <a:xfrm>
            <a:off x="5030022" y="2128766"/>
            <a:ext cx="7042210" cy="2461217"/>
          </a:xfrm>
          <a:prstGeom prst="rect">
            <a:avLst/>
          </a:prstGeom>
        </p:spPr>
      </p:pic>
      <p:sp>
        <p:nvSpPr>
          <p:cNvPr id="13" name="TextBox 12">
            <a:extLst>
              <a:ext uri="{FF2B5EF4-FFF2-40B4-BE49-F238E27FC236}">
                <a16:creationId xmlns:a16="http://schemas.microsoft.com/office/drawing/2014/main" id="{4070F73E-383A-468A-A967-AB7CA4D5FFD2}"/>
              </a:ext>
            </a:extLst>
          </p:cNvPr>
          <p:cNvSpPr txBox="1"/>
          <p:nvPr/>
        </p:nvSpPr>
        <p:spPr>
          <a:xfrm>
            <a:off x="5030023" y="5128355"/>
            <a:ext cx="7042210" cy="923330"/>
          </a:xfrm>
          <a:prstGeom prst="rect">
            <a:avLst/>
          </a:prstGeom>
          <a:noFill/>
        </p:spPr>
        <p:txBody>
          <a:bodyPr wrap="square" rtlCol="0">
            <a:spAutoFit/>
          </a:bodyPr>
          <a:lstStyle/>
          <a:p>
            <a:r>
              <a:rPr lang="en-US" dirty="0"/>
              <a:t>By leveraging variables and dynamic expressions in a Condition step, the functionalities that are available in SPD workflows can be achieved in Power Automate flow</a:t>
            </a:r>
          </a:p>
        </p:txBody>
      </p:sp>
    </p:spTree>
    <p:extLst>
      <p:ext uri="{BB962C8B-B14F-4D97-AF65-F5344CB8AC3E}">
        <p14:creationId xmlns:p14="http://schemas.microsoft.com/office/powerpoint/2010/main" val="1648287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Stages/Steps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711935" y="1024456"/>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A8B48CBA-6B4F-4ABC-B2E2-E8DF6330A7A5}"/>
              </a:ext>
            </a:extLst>
          </p:cNvPr>
          <p:cNvPicPr>
            <a:picLocks noChangeAspect="1"/>
          </p:cNvPicPr>
          <p:nvPr/>
        </p:nvPicPr>
        <p:blipFill>
          <a:blip r:embed="rId3"/>
          <a:stretch>
            <a:fillRect/>
          </a:stretch>
        </p:blipFill>
        <p:spPr>
          <a:xfrm>
            <a:off x="6797293" y="2106448"/>
            <a:ext cx="5128425" cy="2645103"/>
          </a:xfrm>
          <a:prstGeom prst="rect">
            <a:avLst/>
          </a:prstGeom>
        </p:spPr>
      </p:pic>
      <p:pic>
        <p:nvPicPr>
          <p:cNvPr id="11" name="Picture 10">
            <a:extLst>
              <a:ext uri="{FF2B5EF4-FFF2-40B4-BE49-F238E27FC236}">
                <a16:creationId xmlns:a16="http://schemas.microsoft.com/office/drawing/2014/main" id="{0C7CF3E6-B184-4FA1-9FAE-AE9A2AB39DC5}"/>
              </a:ext>
            </a:extLst>
          </p:cNvPr>
          <p:cNvPicPr>
            <a:picLocks noChangeAspect="1"/>
          </p:cNvPicPr>
          <p:nvPr/>
        </p:nvPicPr>
        <p:blipFill>
          <a:blip r:embed="rId4"/>
          <a:stretch>
            <a:fillRect/>
          </a:stretch>
        </p:blipFill>
        <p:spPr>
          <a:xfrm>
            <a:off x="381919" y="2193213"/>
            <a:ext cx="4614487" cy="3568793"/>
          </a:xfrm>
          <a:prstGeom prst="rect">
            <a:avLst/>
          </a:prstGeom>
        </p:spPr>
      </p:pic>
      <p:sp>
        <p:nvSpPr>
          <p:cNvPr id="15" name="Left Brace 14">
            <a:extLst>
              <a:ext uri="{FF2B5EF4-FFF2-40B4-BE49-F238E27FC236}">
                <a16:creationId xmlns:a16="http://schemas.microsoft.com/office/drawing/2014/main" id="{D66010AE-94BF-46CD-BF13-43EC25C127F0}"/>
              </a:ext>
            </a:extLst>
          </p:cNvPr>
          <p:cNvSpPr/>
          <p:nvPr/>
        </p:nvSpPr>
        <p:spPr>
          <a:xfrm>
            <a:off x="6626578" y="2280356"/>
            <a:ext cx="170715" cy="1670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C5EE75-A089-437B-A3A2-33AEE86B33F7}"/>
              </a:ext>
            </a:extLst>
          </p:cNvPr>
          <p:cNvSpPr txBox="1"/>
          <p:nvPr/>
        </p:nvSpPr>
        <p:spPr>
          <a:xfrm>
            <a:off x="5937956" y="2931067"/>
            <a:ext cx="688622"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224411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Introduction </a:t>
            </a:r>
          </a:p>
        </p:txBody>
      </p:sp>
    </p:spTree>
    <p:extLst>
      <p:ext uri="{BB962C8B-B14F-4D97-AF65-F5344CB8AC3E}">
        <p14:creationId xmlns:p14="http://schemas.microsoft.com/office/powerpoint/2010/main" val="48710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34761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825CB521-4403-4A9D-96D1-45A4C33B8AF2}"/>
              </a:ext>
            </a:extLst>
          </p:cNvPr>
          <p:cNvPicPr>
            <a:picLocks noChangeAspect="1"/>
          </p:cNvPicPr>
          <p:nvPr/>
        </p:nvPicPr>
        <p:blipFill>
          <a:blip r:embed="rId3"/>
          <a:stretch>
            <a:fillRect/>
          </a:stretch>
        </p:blipFill>
        <p:spPr>
          <a:xfrm>
            <a:off x="607302" y="2106448"/>
            <a:ext cx="2214920" cy="2438274"/>
          </a:xfrm>
          <a:prstGeom prst="rect">
            <a:avLst/>
          </a:prstGeom>
        </p:spPr>
      </p:pic>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1477328"/>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SharePoint Designer 2010 it was not possible to create loops in workflows (or only in a quite painful way…). In SharePoint Designer 2013 there is a Loop activity which supports looping.</a:t>
            </a:r>
          </a:p>
          <a:p>
            <a:endParaRPr lang="en-US" dirty="0"/>
          </a:p>
        </p:txBody>
      </p:sp>
      <p:pic>
        <p:nvPicPr>
          <p:cNvPr id="4" name="Picture 2" descr="More">
            <a:extLst>
              <a:ext uri="{FF2B5EF4-FFF2-40B4-BE49-F238E27FC236}">
                <a16:creationId xmlns:a16="http://schemas.microsoft.com/office/drawing/2014/main" id="{A67645BD-7651-48FC-A76A-F95BF9F4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0177"/>
            <a:ext cx="4400550" cy="22669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28E04-7BD8-4A6F-9144-FDF46BBA12F9}"/>
              </a:ext>
            </a:extLst>
          </p:cNvPr>
          <p:cNvSpPr txBox="1"/>
          <p:nvPr/>
        </p:nvSpPr>
        <p:spPr>
          <a:xfrm>
            <a:off x="6096000" y="4442194"/>
            <a:ext cx="5169077" cy="1815882"/>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some business process, </a:t>
            </a:r>
            <a:r>
              <a:rPr lang="en-US" b="0" i="0" dirty="0">
                <a:solidFill>
                  <a:srgbClr val="505050"/>
                </a:solidFill>
                <a:effectLst/>
                <a:latin typeface="Segoe UI Condensed"/>
              </a:rPr>
              <a:t>you will get a list of items returned by an action. </a:t>
            </a:r>
            <a:r>
              <a:rPr lang="en-US" b="1" dirty="0"/>
              <a:t>An apply to each </a:t>
            </a:r>
            <a:r>
              <a:rPr lang="en-US" dirty="0"/>
              <a:t>loop makes it possible to control the list that you repeat over. To add a loop, first click New Step and then select More.</a:t>
            </a:r>
          </a:p>
          <a:p>
            <a:endParaRPr lang="en-US" dirty="0"/>
          </a:p>
          <a:p>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a:t>
            </a:r>
            <a:endParaRPr lang="en-US" dirty="0"/>
          </a:p>
        </p:txBody>
      </p:sp>
    </p:spTree>
    <p:extLst>
      <p:ext uri="{BB962C8B-B14F-4D97-AF65-F5344CB8AC3E}">
        <p14:creationId xmlns:p14="http://schemas.microsoft.com/office/powerpoint/2010/main" val="571123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in Power Automate </a:t>
            </a:r>
            <a:br>
              <a:rPr lang="en-US" dirty="0">
                <a:solidFill>
                  <a:srgbClr val="767676"/>
                </a:solidFill>
                <a:latin typeface="SegoeUI"/>
              </a:rPr>
            </a:br>
            <a:endParaRPr lang="en-US" dirty="0"/>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3870597" y="1062202"/>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9" name="Picture 2" descr="Add a condition">
            <a:extLst>
              <a:ext uri="{FF2B5EF4-FFF2-40B4-BE49-F238E27FC236}">
                <a16:creationId xmlns:a16="http://schemas.microsoft.com/office/drawing/2014/main" id="{5B8A6BB8-C8D5-4374-AA49-D02773DF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68" y="1824259"/>
            <a:ext cx="4171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CD5379-1831-4514-A9F3-E3E8B1D8C1E7}"/>
              </a:ext>
            </a:extLst>
          </p:cNvPr>
          <p:cNvSpPr txBox="1"/>
          <p:nvPr/>
        </p:nvSpPr>
        <p:spPr>
          <a:xfrm>
            <a:off x="3238482" y="4850135"/>
            <a:ext cx="5715035" cy="954107"/>
          </a:xfrm>
          <a:prstGeom prst="rect">
            <a:avLst/>
          </a:prstGeom>
          <a:noFill/>
        </p:spPr>
        <p:txBody>
          <a:bodyPr wrap="square" rtlCol="0">
            <a:spAutoFit/>
          </a:bodyPr>
          <a:lstStyle/>
          <a:p>
            <a:r>
              <a:rPr lang="en-US" sz="1400" b="0" i="0" dirty="0">
                <a:solidFill>
                  <a:srgbClr val="505050"/>
                </a:solidFill>
                <a:effectLst/>
                <a:latin typeface="Segoe UI Condensed"/>
              </a:rPr>
              <a:t>Previously, you could have a single if-else statement, but that was the full extent of logic that was supported. Now you can add a second (or third, etc</a:t>
            </a:r>
            <a:r>
              <a:rPr lang="en-US" sz="1400" dirty="0">
                <a:solidFill>
                  <a:srgbClr val="505050"/>
                </a:solidFill>
                <a:latin typeface="Segoe UI Condensed"/>
              </a:rPr>
              <a:t>.,</a:t>
            </a:r>
            <a:r>
              <a:rPr lang="en-US" sz="1400" b="0" i="0" dirty="0">
                <a:solidFill>
                  <a:srgbClr val="505050"/>
                </a:solidFill>
                <a:effectLst/>
                <a:latin typeface="Segoe UI Condensed"/>
              </a:rPr>
              <a:t>) condition inside another. To do this, there is an option to </a:t>
            </a:r>
            <a:r>
              <a:rPr lang="en-US" sz="1400" b="1" i="0" dirty="0">
                <a:solidFill>
                  <a:srgbClr val="505050"/>
                </a:solidFill>
                <a:effectLst/>
                <a:latin typeface="Segoe UI Condensed"/>
              </a:rPr>
              <a:t>Add a condition</a:t>
            </a:r>
            <a:r>
              <a:rPr lang="en-US" sz="1400" b="0" i="0" dirty="0">
                <a:solidFill>
                  <a:srgbClr val="505050"/>
                </a:solidFill>
                <a:effectLst/>
                <a:latin typeface="Segoe UI Condensed"/>
              </a:rPr>
              <a:t>, even when you are inside another condition !</a:t>
            </a:r>
            <a:endParaRPr lang="en-US" sz="1400" dirty="0"/>
          </a:p>
        </p:txBody>
      </p:sp>
    </p:spTree>
    <p:extLst>
      <p:ext uri="{BB962C8B-B14F-4D97-AF65-F5344CB8AC3E}">
        <p14:creationId xmlns:p14="http://schemas.microsoft.com/office/powerpoint/2010/main" val="12159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Expressions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523220"/>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b="0" i="0" dirty="0">
                <a:solidFill>
                  <a:srgbClr val="767676"/>
                </a:solidFill>
                <a:effectLst/>
                <a:latin typeface="SegoeUI"/>
              </a:rPr>
              <a:t>With Designer workflows, we had to a limited set of string manipulation actions and several calculation actions. </a:t>
            </a:r>
            <a:endParaRPr lang="en-US" dirty="0"/>
          </a:p>
        </p:txBody>
      </p:sp>
      <p:pic>
        <p:nvPicPr>
          <p:cNvPr id="14" name="Picture 13">
            <a:extLst>
              <a:ext uri="{FF2B5EF4-FFF2-40B4-BE49-F238E27FC236}">
                <a16:creationId xmlns:a16="http://schemas.microsoft.com/office/drawing/2014/main" id="{5E06DF2F-2E5C-436C-A160-29BF07A2CD15}"/>
              </a:ext>
            </a:extLst>
          </p:cNvPr>
          <p:cNvPicPr>
            <a:picLocks noChangeAspect="1"/>
          </p:cNvPicPr>
          <p:nvPr/>
        </p:nvPicPr>
        <p:blipFill>
          <a:blip r:embed="rId3"/>
          <a:stretch>
            <a:fillRect/>
          </a:stretch>
        </p:blipFill>
        <p:spPr>
          <a:xfrm>
            <a:off x="2772393" y="2041495"/>
            <a:ext cx="2395813" cy="1672549"/>
          </a:xfrm>
          <a:prstGeom prst="rect">
            <a:avLst/>
          </a:prstGeom>
        </p:spPr>
      </p:pic>
      <p:pic>
        <p:nvPicPr>
          <p:cNvPr id="16" name="Picture 15">
            <a:extLst>
              <a:ext uri="{FF2B5EF4-FFF2-40B4-BE49-F238E27FC236}">
                <a16:creationId xmlns:a16="http://schemas.microsoft.com/office/drawing/2014/main" id="{097AF5B0-72B5-4D4C-BC9E-EC3261028378}"/>
              </a:ext>
            </a:extLst>
          </p:cNvPr>
          <p:cNvPicPr>
            <a:picLocks noChangeAspect="1"/>
          </p:cNvPicPr>
          <p:nvPr/>
        </p:nvPicPr>
        <p:blipFill>
          <a:blip r:embed="rId4"/>
          <a:stretch>
            <a:fillRect/>
          </a:stretch>
        </p:blipFill>
        <p:spPr>
          <a:xfrm>
            <a:off x="441397" y="2041495"/>
            <a:ext cx="2330997" cy="2767572"/>
          </a:xfrm>
          <a:prstGeom prst="rect">
            <a:avLst/>
          </a:prstGeom>
        </p:spPr>
      </p:pic>
      <p:pic>
        <p:nvPicPr>
          <p:cNvPr id="24" name="Picture 23">
            <a:extLst>
              <a:ext uri="{FF2B5EF4-FFF2-40B4-BE49-F238E27FC236}">
                <a16:creationId xmlns:a16="http://schemas.microsoft.com/office/drawing/2014/main" id="{8A3FA415-0D72-43C0-B35F-B541BEB5BACB}"/>
              </a:ext>
            </a:extLst>
          </p:cNvPr>
          <p:cNvPicPr>
            <a:picLocks noChangeAspect="1"/>
          </p:cNvPicPr>
          <p:nvPr/>
        </p:nvPicPr>
        <p:blipFill>
          <a:blip r:embed="rId5"/>
          <a:stretch>
            <a:fillRect/>
          </a:stretch>
        </p:blipFill>
        <p:spPr>
          <a:xfrm>
            <a:off x="6096000" y="1985384"/>
            <a:ext cx="5950916" cy="1977015"/>
          </a:xfrm>
          <a:prstGeom prst="rect">
            <a:avLst/>
          </a:prstGeom>
        </p:spPr>
      </p:pic>
      <p:pic>
        <p:nvPicPr>
          <p:cNvPr id="26" name="Picture 25">
            <a:extLst>
              <a:ext uri="{FF2B5EF4-FFF2-40B4-BE49-F238E27FC236}">
                <a16:creationId xmlns:a16="http://schemas.microsoft.com/office/drawing/2014/main" id="{AD87A1DB-0C68-4941-8A0E-8361DA9F6481}"/>
              </a:ext>
            </a:extLst>
          </p:cNvPr>
          <p:cNvPicPr>
            <a:picLocks noChangeAspect="1"/>
          </p:cNvPicPr>
          <p:nvPr/>
        </p:nvPicPr>
        <p:blipFill>
          <a:blip r:embed="rId6"/>
          <a:stretch>
            <a:fillRect/>
          </a:stretch>
        </p:blipFill>
        <p:spPr>
          <a:xfrm>
            <a:off x="6055517" y="3627409"/>
            <a:ext cx="3364089" cy="3012128"/>
          </a:xfrm>
          <a:prstGeom prst="rect">
            <a:avLst/>
          </a:prstGeom>
        </p:spPr>
      </p:pic>
      <p:cxnSp>
        <p:nvCxnSpPr>
          <p:cNvPr id="28" name="Straight Arrow Connector 27">
            <a:extLst>
              <a:ext uri="{FF2B5EF4-FFF2-40B4-BE49-F238E27FC236}">
                <a16:creationId xmlns:a16="http://schemas.microsoft.com/office/drawing/2014/main" id="{E868088D-AE53-4C41-8390-EE90F0D08A52}"/>
              </a:ext>
            </a:extLst>
          </p:cNvPr>
          <p:cNvCxnSpPr>
            <a:cxnSpLocks/>
          </p:cNvCxnSpPr>
          <p:nvPr/>
        </p:nvCxnSpPr>
        <p:spPr>
          <a:xfrm flipH="1">
            <a:off x="9419606" y="3793067"/>
            <a:ext cx="1429016"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3C2209-DABB-483E-BA2C-8CF597262412}"/>
              </a:ext>
            </a:extLst>
          </p:cNvPr>
          <p:cNvCxnSpPr>
            <a:cxnSpLocks/>
          </p:cNvCxnSpPr>
          <p:nvPr/>
        </p:nvCxnSpPr>
        <p:spPr>
          <a:xfrm flipV="1">
            <a:off x="6863644" y="3567290"/>
            <a:ext cx="1298223" cy="116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8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How to check workflow instances - difference</a:t>
            </a:r>
          </a:p>
        </p:txBody>
      </p:sp>
      <p:pic>
        <p:nvPicPr>
          <p:cNvPr id="6" name="Picture 5">
            <a:extLst>
              <a:ext uri="{FF2B5EF4-FFF2-40B4-BE49-F238E27FC236}">
                <a16:creationId xmlns:a16="http://schemas.microsoft.com/office/drawing/2014/main" id="{474E295D-63BC-4D13-A39C-E06F149CCED4}"/>
              </a:ext>
            </a:extLst>
          </p:cNvPr>
          <p:cNvPicPr>
            <a:picLocks noChangeAspect="1"/>
          </p:cNvPicPr>
          <p:nvPr/>
        </p:nvPicPr>
        <p:blipFill>
          <a:blip r:embed="rId3"/>
          <a:stretch>
            <a:fillRect/>
          </a:stretch>
        </p:blipFill>
        <p:spPr>
          <a:xfrm>
            <a:off x="314828" y="3429000"/>
            <a:ext cx="11536037" cy="3486005"/>
          </a:xfrm>
          <a:prstGeom prst="rect">
            <a:avLst/>
          </a:prstGeom>
        </p:spPr>
      </p:pic>
      <p:sp>
        <p:nvSpPr>
          <p:cNvPr id="12" name="Arrow: Pentagon 11">
            <a:extLst>
              <a:ext uri="{FF2B5EF4-FFF2-40B4-BE49-F238E27FC236}">
                <a16:creationId xmlns:a16="http://schemas.microsoft.com/office/drawing/2014/main" id="{80EC17CE-E4E2-4F95-B4DF-C70D3C1A53AD}"/>
              </a:ext>
            </a:extLst>
          </p:cNvPr>
          <p:cNvSpPr/>
          <p:nvPr/>
        </p:nvSpPr>
        <p:spPr>
          <a:xfrm>
            <a:off x="376331" y="1496905"/>
            <a:ext cx="5719669" cy="1694409"/>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SharePoint Workflow</a:t>
            </a:r>
          </a:p>
          <a:p>
            <a:pPr algn="ctr"/>
            <a:r>
              <a:rPr lang="en-US" dirty="0"/>
              <a:t>The Workflow Status page provides the following information and options:</a:t>
            </a:r>
          </a:p>
        </p:txBody>
      </p:sp>
      <p:sp>
        <p:nvSpPr>
          <p:cNvPr id="13" name="Rectangle 12">
            <a:extLst>
              <a:ext uri="{FF2B5EF4-FFF2-40B4-BE49-F238E27FC236}">
                <a16:creationId xmlns:a16="http://schemas.microsoft.com/office/drawing/2014/main" id="{044A855E-931F-4653-AB55-CA451EEB9E11}"/>
              </a:ext>
            </a:extLst>
          </p:cNvPr>
          <p:cNvSpPr/>
          <p:nvPr/>
        </p:nvSpPr>
        <p:spPr>
          <a:xfrm>
            <a:off x="6284585" y="1274535"/>
            <a:ext cx="5531084" cy="2139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 of the person who started the workflow</a:t>
            </a:r>
          </a:p>
          <a:p>
            <a:pPr marL="285750" indent="-285750">
              <a:buFont typeface="Arial" panose="020B0604020202020204" pitchFamily="34" charset="0"/>
              <a:buChar char="•"/>
            </a:pPr>
            <a:r>
              <a:rPr lang="en-US" dirty="0"/>
              <a:t>Date and time the workflow started</a:t>
            </a:r>
          </a:p>
          <a:p>
            <a:pPr marL="285750" indent="-285750">
              <a:buFont typeface="Arial" panose="020B0604020202020204" pitchFamily="34" charset="0"/>
              <a:buChar char="•"/>
            </a:pPr>
            <a:r>
              <a:rPr lang="en-US" dirty="0"/>
              <a:t>Date and time the workflow was last run</a:t>
            </a:r>
          </a:p>
          <a:p>
            <a:pPr marL="285750" indent="-285750">
              <a:buFont typeface="Arial" panose="020B0604020202020204" pitchFamily="34" charset="0"/>
              <a:buChar char="•"/>
            </a:pPr>
            <a:r>
              <a:rPr lang="en-US" dirty="0"/>
              <a:t>Name and link to the document</a:t>
            </a:r>
          </a:p>
          <a:p>
            <a:pPr marL="285750" indent="-285750">
              <a:buFont typeface="Arial" panose="020B0604020202020204" pitchFamily="34" charset="0"/>
              <a:buChar char="•"/>
            </a:pPr>
            <a:r>
              <a:rPr lang="en-US" dirty="0"/>
              <a:t>Item involved in the workflow</a:t>
            </a:r>
          </a:p>
          <a:p>
            <a:pPr marL="285750" indent="-285750">
              <a:buFont typeface="Arial" panose="020B0604020202020204" pitchFamily="34" charset="0"/>
              <a:buChar char="•"/>
            </a:pPr>
            <a:r>
              <a:rPr lang="en-US" dirty="0"/>
              <a:t>Current status of the workflow</a:t>
            </a:r>
          </a:p>
          <a:p>
            <a:pPr marL="285750" indent="-285750">
              <a:buFont typeface="Arial" panose="020B0604020202020204" pitchFamily="34" charset="0"/>
              <a:buChar char="•"/>
            </a:pPr>
            <a:r>
              <a:rPr lang="en-US" dirty="0"/>
              <a:t>The option to terminate the workflow</a:t>
            </a:r>
          </a:p>
        </p:txBody>
      </p:sp>
    </p:spTree>
    <p:extLst>
      <p:ext uri="{BB962C8B-B14F-4D97-AF65-F5344CB8AC3E}">
        <p14:creationId xmlns:p14="http://schemas.microsoft.com/office/powerpoint/2010/main" val="116188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841248" y="539578"/>
            <a:ext cx="10040717" cy="1168109"/>
          </a:xfrm>
        </p:spPr>
        <p:txBody>
          <a:bodyPr>
            <a:normAutofit/>
          </a:bodyPr>
          <a:lstStyle/>
          <a:p>
            <a:r>
              <a:rPr lang="en-US" sz="4000" dirty="0"/>
              <a:t>How to check workflow instances - difference</a:t>
            </a:r>
          </a:p>
        </p:txBody>
      </p:sp>
      <p:pic>
        <p:nvPicPr>
          <p:cNvPr id="6" name="Picture 5">
            <a:extLst>
              <a:ext uri="{FF2B5EF4-FFF2-40B4-BE49-F238E27FC236}">
                <a16:creationId xmlns:a16="http://schemas.microsoft.com/office/drawing/2014/main" id="{079A66F5-58DC-4A0E-A0F9-10F11F321E6E}"/>
              </a:ext>
            </a:extLst>
          </p:cNvPr>
          <p:cNvPicPr>
            <a:picLocks noChangeAspect="1"/>
          </p:cNvPicPr>
          <p:nvPr/>
        </p:nvPicPr>
        <p:blipFill>
          <a:blip r:embed="rId3"/>
          <a:stretch>
            <a:fillRect/>
          </a:stretch>
        </p:blipFill>
        <p:spPr>
          <a:xfrm>
            <a:off x="5284773" y="3263589"/>
            <a:ext cx="6939009" cy="2639794"/>
          </a:xfrm>
          <a:prstGeom prst="rect">
            <a:avLst/>
          </a:prstGeom>
        </p:spPr>
      </p:pic>
      <p:pic>
        <p:nvPicPr>
          <p:cNvPr id="7" name="Picture 6">
            <a:extLst>
              <a:ext uri="{FF2B5EF4-FFF2-40B4-BE49-F238E27FC236}">
                <a16:creationId xmlns:a16="http://schemas.microsoft.com/office/drawing/2014/main" id="{5469921A-6787-41F4-893A-0492055C6344}"/>
              </a:ext>
            </a:extLst>
          </p:cNvPr>
          <p:cNvPicPr>
            <a:picLocks noChangeAspect="1"/>
          </p:cNvPicPr>
          <p:nvPr/>
        </p:nvPicPr>
        <p:blipFill>
          <a:blip r:embed="rId4"/>
          <a:stretch>
            <a:fillRect/>
          </a:stretch>
        </p:blipFill>
        <p:spPr>
          <a:xfrm>
            <a:off x="28732" y="3272179"/>
            <a:ext cx="5256041" cy="2622614"/>
          </a:xfrm>
          <a:prstGeom prst="rect">
            <a:avLst/>
          </a:prstGeom>
        </p:spPr>
      </p:pic>
      <p:grpSp>
        <p:nvGrpSpPr>
          <p:cNvPr id="9" name="Group 8">
            <a:extLst>
              <a:ext uri="{FF2B5EF4-FFF2-40B4-BE49-F238E27FC236}">
                <a16:creationId xmlns:a16="http://schemas.microsoft.com/office/drawing/2014/main" id="{A06167F3-1E58-4AAD-BB16-4EE683EEB95A}"/>
              </a:ext>
            </a:extLst>
          </p:cNvPr>
          <p:cNvGrpSpPr/>
          <p:nvPr/>
        </p:nvGrpSpPr>
        <p:grpSpPr>
          <a:xfrm>
            <a:off x="838199" y="1509337"/>
            <a:ext cx="8625384" cy="1475856"/>
            <a:chOff x="0" y="50791"/>
            <a:chExt cx="5228328" cy="1060881"/>
          </a:xfrm>
        </p:grpSpPr>
        <p:sp>
          <p:nvSpPr>
            <p:cNvPr id="29" name="Rectangle: Rounded Corners 28">
              <a:extLst>
                <a:ext uri="{FF2B5EF4-FFF2-40B4-BE49-F238E27FC236}">
                  <a16:creationId xmlns:a16="http://schemas.microsoft.com/office/drawing/2014/main" id="{33E23874-E231-4C14-AD9F-CC92694B7B1B}"/>
                </a:ext>
              </a:extLst>
            </p:cNvPr>
            <p:cNvSpPr/>
            <p:nvPr/>
          </p:nvSpPr>
          <p:spPr>
            <a:xfrm>
              <a:off x="0" y="50791"/>
              <a:ext cx="5228328" cy="1060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D642F213-0D0E-49B0-8E43-37DA2CFA84CD}"/>
                </a:ext>
              </a:extLst>
            </p:cNvPr>
            <p:cNvSpPr txBox="1"/>
            <p:nvPr/>
          </p:nvSpPr>
          <p:spPr>
            <a:xfrm>
              <a:off x="51788" y="129946"/>
              <a:ext cx="5124752" cy="902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indent="0">
                <a:buNone/>
              </a:pPr>
              <a:r>
                <a:rPr lang="en-US" sz="2800" b="1" u="sng" dirty="0"/>
                <a:t>Power Automate</a:t>
              </a:r>
            </a:p>
            <a:p>
              <a:pPr marL="342900" indent="-342900">
                <a:buFont typeface="Arial" panose="020B0604020202020204" pitchFamily="34" charset="0"/>
                <a:buChar char="•"/>
              </a:pPr>
              <a:r>
                <a:rPr lang="en-US" sz="2400" dirty="0"/>
                <a:t>You can see the Run history for each flow that you have</a:t>
              </a:r>
            </a:p>
            <a:p>
              <a:pPr marL="342900" indent="-342900">
                <a:buFont typeface="Arial" panose="020B0604020202020204" pitchFamily="34" charset="0"/>
                <a:buChar char="•"/>
              </a:pPr>
              <a:r>
                <a:rPr lang="en-US" sz="2400" dirty="0"/>
                <a:t>History retention is 30 days </a:t>
              </a:r>
            </a:p>
          </p:txBody>
        </p:sp>
      </p:grpSp>
    </p:spTree>
    <p:extLst>
      <p:ext uri="{BB962C8B-B14F-4D97-AF65-F5344CB8AC3E}">
        <p14:creationId xmlns:p14="http://schemas.microsoft.com/office/powerpoint/2010/main" val="3982248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EFD3-33A6-4EAF-8D1E-4550319EAC1B}"/>
              </a:ext>
            </a:extLst>
          </p:cNvPr>
          <p:cNvSpPr>
            <a:spLocks noGrp="1"/>
          </p:cNvSpPr>
          <p:nvPr>
            <p:ph type="title"/>
          </p:nvPr>
        </p:nvSpPr>
        <p:spPr/>
        <p:txBody>
          <a:bodyPr/>
          <a:lstStyle/>
          <a:p>
            <a:r>
              <a:rPr lang="en-US" dirty="0"/>
              <a:t>Power Automate Audit Log Events</a:t>
            </a:r>
          </a:p>
        </p:txBody>
      </p:sp>
      <p:pic>
        <p:nvPicPr>
          <p:cNvPr id="5" name="Content Placeholder 4">
            <a:extLst>
              <a:ext uri="{FF2B5EF4-FFF2-40B4-BE49-F238E27FC236}">
                <a16:creationId xmlns:a16="http://schemas.microsoft.com/office/drawing/2014/main" id="{D5FAD199-35A4-48A6-97AC-520D1537D185}"/>
              </a:ext>
            </a:extLst>
          </p:cNvPr>
          <p:cNvPicPr>
            <a:picLocks noGrp="1" noChangeAspect="1"/>
          </p:cNvPicPr>
          <p:nvPr>
            <p:ph idx="1"/>
          </p:nvPr>
        </p:nvPicPr>
        <p:blipFill>
          <a:blip r:embed="rId3"/>
          <a:stretch>
            <a:fillRect/>
          </a:stretch>
        </p:blipFill>
        <p:spPr>
          <a:xfrm>
            <a:off x="4376085" y="1649901"/>
            <a:ext cx="7629739" cy="4842974"/>
          </a:xfrm>
        </p:spPr>
      </p:pic>
      <p:sp>
        <p:nvSpPr>
          <p:cNvPr id="6" name="Rectangle 5">
            <a:extLst>
              <a:ext uri="{FF2B5EF4-FFF2-40B4-BE49-F238E27FC236}">
                <a16:creationId xmlns:a16="http://schemas.microsoft.com/office/drawing/2014/main" id="{0D0DBFD7-C171-4E26-AFE4-22DBBFF18812}"/>
              </a:ext>
            </a:extLst>
          </p:cNvPr>
          <p:cNvSpPr/>
          <p:nvPr/>
        </p:nvSpPr>
        <p:spPr>
          <a:xfrm>
            <a:off x="359416" y="1946738"/>
            <a:ext cx="3821102" cy="3757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the compliance center Audit Log Search administrators can search and view Power Automate events</a:t>
            </a:r>
          </a:p>
          <a:p>
            <a:endParaRPr lang="en-US" dirty="0"/>
          </a:p>
          <a:p>
            <a:r>
              <a:rPr lang="en-US" dirty="0"/>
              <a:t>Events include:</a:t>
            </a:r>
          </a:p>
          <a:p>
            <a:pPr marL="285750" indent="-285750">
              <a:buFont typeface="Arial" panose="020B0604020202020204" pitchFamily="34" charset="0"/>
              <a:buChar char="•"/>
            </a:pPr>
            <a:r>
              <a:rPr lang="en-US" dirty="0"/>
              <a:t>Created flow</a:t>
            </a:r>
          </a:p>
          <a:p>
            <a:pPr marL="285750" indent="-285750">
              <a:buFont typeface="Arial" panose="020B0604020202020204" pitchFamily="34" charset="0"/>
              <a:buChar char="•"/>
            </a:pPr>
            <a:r>
              <a:rPr lang="en-US" dirty="0"/>
              <a:t>Edited flow</a:t>
            </a:r>
          </a:p>
          <a:p>
            <a:pPr marL="285750" indent="-285750">
              <a:buFont typeface="Arial" panose="020B0604020202020204" pitchFamily="34" charset="0"/>
              <a:buChar char="•"/>
            </a:pPr>
            <a:r>
              <a:rPr lang="en-US" dirty="0"/>
              <a:t>Deleted flow</a:t>
            </a:r>
          </a:p>
          <a:p>
            <a:pPr marL="285750" indent="-285750">
              <a:buFont typeface="Arial" panose="020B0604020202020204" pitchFamily="34" charset="0"/>
              <a:buChar char="•"/>
            </a:pPr>
            <a:r>
              <a:rPr lang="en-US" dirty="0"/>
              <a:t>Edited Permissions</a:t>
            </a:r>
          </a:p>
          <a:p>
            <a:pPr marL="285750" indent="-285750">
              <a:buFont typeface="Arial" panose="020B0604020202020204" pitchFamily="34" charset="0"/>
              <a:buChar char="•"/>
            </a:pPr>
            <a:r>
              <a:rPr lang="en-US" dirty="0"/>
              <a:t>Deleted Permissions</a:t>
            </a:r>
          </a:p>
          <a:p>
            <a:pPr marL="285750" indent="-285750">
              <a:buFont typeface="Arial" panose="020B0604020202020204" pitchFamily="34" charset="0"/>
              <a:buChar char="•"/>
            </a:pPr>
            <a:r>
              <a:rPr lang="en-US" dirty="0"/>
              <a:t>Started a paid trial</a:t>
            </a:r>
          </a:p>
          <a:p>
            <a:pPr marL="285750" indent="-285750">
              <a:buFont typeface="Arial" panose="020B0604020202020204" pitchFamily="34" charset="0"/>
              <a:buChar char="•"/>
            </a:pPr>
            <a:r>
              <a:rPr lang="en-US" dirty="0"/>
              <a:t>Renewed a paid trial</a:t>
            </a:r>
          </a:p>
        </p:txBody>
      </p:sp>
    </p:spTree>
    <p:extLst>
      <p:ext uri="{BB962C8B-B14F-4D97-AF65-F5344CB8AC3E}">
        <p14:creationId xmlns:p14="http://schemas.microsoft.com/office/powerpoint/2010/main" val="3055902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1162178"/>
          </a:xfrm>
        </p:spPr>
        <p:txBody>
          <a:bodyPr/>
          <a:lstStyle/>
          <a:p>
            <a:r>
              <a:rPr lang="en-US" dirty="0">
                <a:solidFill>
                  <a:schemeClr val="bg1"/>
                </a:solidFill>
              </a:rPr>
              <a:t>Transformation Tips</a:t>
            </a:r>
          </a:p>
        </p:txBody>
      </p:sp>
    </p:spTree>
    <p:extLst>
      <p:ext uri="{BB962C8B-B14F-4D97-AF65-F5344CB8AC3E}">
        <p14:creationId xmlns:p14="http://schemas.microsoft.com/office/powerpoint/2010/main" val="134429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Workflow to Power Automate Best Practices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1575318965"/>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Best Practices </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Provide Power Automate training to user community</a:t>
                      </a:r>
                    </a:p>
                  </a:txBody>
                  <a:tcPr/>
                </a:tc>
                <a:tc>
                  <a:txBody>
                    <a:bodyPr/>
                    <a:lstStyle/>
                    <a:p>
                      <a:r>
                        <a:rPr lang="en-US" sz="1800" b="0" i="0" dirty="0">
                          <a:solidFill>
                            <a:srgbClr val="171717"/>
                          </a:solidFill>
                          <a:effectLst/>
                          <a:latin typeface="Segoe UI" panose="020B0502040204020203" pitchFamily="34" charset="0"/>
                        </a:rPr>
                        <a:t>It is not uncommon for an organization to have 1000+ workflows that could be transformed to Power Automate. Many IT teams will not have the resources to manage this effort on their own and will require assistance from the user community</a:t>
                      </a:r>
                      <a:endParaRPr lang="en-US" dirty="0"/>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272820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Power Automate End User Training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703282504"/>
              </p:ext>
            </p:extLst>
          </p:nvPr>
        </p:nvGraphicFramePr>
        <p:xfrm>
          <a:off x="477386" y="3780419"/>
          <a:ext cx="11237228" cy="265176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Guidance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r>
                        <a:rPr lang="en-US" dirty="0"/>
                        <a:t>Work with your organizations BDMs and Microsoft Account Team to propose a training plan to ramp up the user community on Power Automate</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WorkshopPLUS - Microsoft Power Automate: Power User 1 Day with Lab</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Power Platform hackathon engagements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O365 Days learning events </a:t>
                      </a:r>
                    </a:p>
                    <a:p>
                      <a:pPr marL="285750" marR="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On-demand trainings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Customer success training programs for Power Automate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3"/>
            <a:ext cx="11237227" cy="14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p:txBody>
      </p:sp>
    </p:spTree>
    <p:extLst>
      <p:ext uri="{BB962C8B-B14F-4D97-AF65-F5344CB8AC3E}">
        <p14:creationId xmlns:p14="http://schemas.microsoft.com/office/powerpoint/2010/main" val="300229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What is a SharePoint workflow</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6782458" cy="4580560"/>
          </a:xfrm>
        </p:spPr>
        <p:txBody>
          <a:bodyPr>
            <a:normAutofit/>
          </a:bodyPr>
          <a:lstStyle/>
          <a:p>
            <a:r>
              <a:rPr lang="en-US" sz="2400" dirty="0"/>
              <a:t>In the context of SharePoint, a workflow is the automated movement of documents or items through a sequence of actions or tasks that are related to a business process. </a:t>
            </a:r>
            <a:endParaRPr lang="en-US" dirty="0"/>
          </a:p>
        </p:txBody>
      </p:sp>
      <p:pic>
        <p:nvPicPr>
          <p:cNvPr id="5" name="Picture 4">
            <a:extLst>
              <a:ext uri="{FF2B5EF4-FFF2-40B4-BE49-F238E27FC236}">
                <a16:creationId xmlns:a16="http://schemas.microsoft.com/office/drawing/2014/main" id="{514A1F53-0E42-494A-9612-B7B33E77FE7F}"/>
              </a:ext>
            </a:extLst>
          </p:cNvPr>
          <p:cNvPicPr>
            <a:picLocks noChangeAspect="1"/>
          </p:cNvPicPr>
          <p:nvPr/>
        </p:nvPicPr>
        <p:blipFill>
          <a:blip r:embed="rId4"/>
          <a:stretch>
            <a:fillRect/>
          </a:stretch>
        </p:blipFill>
        <p:spPr>
          <a:xfrm>
            <a:off x="8034072" y="904243"/>
            <a:ext cx="3648584" cy="5458587"/>
          </a:xfrm>
          <a:prstGeom prst="rect">
            <a:avLst/>
          </a:prstGeom>
        </p:spPr>
      </p:pic>
    </p:spTree>
    <p:extLst>
      <p:ext uri="{BB962C8B-B14F-4D97-AF65-F5344CB8AC3E}">
        <p14:creationId xmlns:p14="http://schemas.microsoft.com/office/powerpoint/2010/main" val="1083707648"/>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Transformation Tracking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4286853190"/>
              </p:ext>
            </p:extLst>
          </p:nvPr>
        </p:nvGraphicFramePr>
        <p:xfrm>
          <a:off x="477386" y="3938404"/>
          <a:ext cx="11237228" cy="292608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Create an attestation process in which workflow owners will be responsible for updating the status of their workflow transformations in a master list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Compile a master list of all workflows and workflow owners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Communicate to workflow owners on how to manage and update their workflow transformation progress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Use a SharePoint list as an example and create a default view that defaults to “assigned to me” so when a workflow owner accesses, they will only see the workflows they own by default </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2"/>
            <a:ext cx="11237227" cy="19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an initiative such as classic 2010 workflow retirement it is imperative that the Project team be able to track progress </a:t>
            </a:r>
          </a:p>
        </p:txBody>
      </p:sp>
    </p:spTree>
    <p:extLst>
      <p:ext uri="{BB962C8B-B14F-4D97-AF65-F5344CB8AC3E}">
        <p14:creationId xmlns:p14="http://schemas.microsoft.com/office/powerpoint/2010/main" val="332258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Status Column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1115906676"/>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Can add an Update Item action within the workflow to update a SharePoint list/library column is approved or rejected</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update a workflow status column in which end users are used to monitoring in order to track workflow progress</a:t>
            </a:r>
          </a:p>
          <a:p>
            <a:endParaRPr lang="en-US" dirty="0"/>
          </a:p>
          <a:p>
            <a:pPr marL="285750" indent="-285750">
              <a:buFont typeface="Arial" panose="020B0604020202020204" pitchFamily="34" charset="0"/>
              <a:buChar char="•"/>
            </a:pPr>
            <a:r>
              <a:rPr lang="en-US" dirty="0"/>
              <a:t>At the time of this writing Power Automate does not have a default OOTB option to track workflow status within a SharePoint list/library column </a:t>
            </a:r>
          </a:p>
        </p:txBody>
      </p:sp>
    </p:spTree>
    <p:extLst>
      <p:ext uri="{BB962C8B-B14F-4D97-AF65-F5344CB8AC3E}">
        <p14:creationId xmlns:p14="http://schemas.microsoft.com/office/powerpoint/2010/main" val="348361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2589485644"/>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Flows maintain a history in the context of the flow itself in the Power Automate dashboard. If you need tracking in your sites, you can have the flow log information in a list you create.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log to a workflow history list to keep track of workflow progress and key data points</a:t>
            </a:r>
          </a:p>
          <a:p>
            <a:endParaRPr lang="en-US" dirty="0"/>
          </a:p>
        </p:txBody>
      </p:sp>
    </p:spTree>
    <p:extLst>
      <p:ext uri="{BB962C8B-B14F-4D97-AF65-F5344CB8AC3E}">
        <p14:creationId xmlns:p14="http://schemas.microsoft.com/office/powerpoint/2010/main" val="2301748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 - Sample</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Leveraged one or multiple separate SPO lists to log the Power Automate Flow information. Such as status, information and approval details</a:t>
            </a:r>
          </a:p>
          <a:p>
            <a:pPr marL="285750" indent="-285750">
              <a:buFont typeface="Arial" panose="020B0604020202020204" pitchFamily="34" charset="0"/>
              <a:buChar char="•"/>
            </a:pPr>
            <a:r>
              <a:rPr lang="en-US" dirty="0"/>
              <a:t>Used separate Power Automate Flow to provisioning Workflow History list</a:t>
            </a:r>
          </a:p>
          <a:p>
            <a:pPr marL="285750" indent="-285750">
              <a:buFont typeface="Arial" panose="020B0604020202020204" pitchFamily="34" charset="0"/>
              <a:buChar char="•"/>
            </a:pPr>
            <a:r>
              <a:rPr lang="en-US" dirty="0"/>
              <a:t>Log information to </a:t>
            </a:r>
            <a:r>
              <a:rPr lang="en-US" dirty="0" err="1"/>
              <a:t>WorkflowHistory</a:t>
            </a:r>
            <a:r>
              <a:rPr lang="en-US" dirty="0"/>
              <a:t> lists. reference sample from </a:t>
            </a:r>
            <a:r>
              <a:rPr lang="en-US" b="0" i="0" dirty="0">
                <a:effectLst/>
                <a:latin typeface="system-ui"/>
                <a:hlinkClick r:id="rId3"/>
              </a:rPr>
              <a:t>SP2010WorkflowToPowerAutomate</a:t>
            </a:r>
            <a:endParaRPr lang="en-US" dirty="0"/>
          </a:p>
          <a:p>
            <a:pPr marL="285750" indent="-285750">
              <a:buFont typeface="Arial" panose="020B0604020202020204" pitchFamily="34" charset="0"/>
              <a:buChar char="•"/>
            </a:pPr>
            <a:r>
              <a:rPr lang="en-US" dirty="0"/>
              <a:t>Leveraged “copy to clipboard” and add action from “My clipboard” to reuse a log action in multiple places</a:t>
            </a:r>
          </a:p>
        </p:txBody>
      </p:sp>
      <p:pic>
        <p:nvPicPr>
          <p:cNvPr id="6" name="Picture 5">
            <a:extLst>
              <a:ext uri="{FF2B5EF4-FFF2-40B4-BE49-F238E27FC236}">
                <a16:creationId xmlns:a16="http://schemas.microsoft.com/office/drawing/2014/main" id="{A09CAFD5-FB1C-4411-9943-F46BF1958913}"/>
              </a:ext>
            </a:extLst>
          </p:cNvPr>
          <p:cNvPicPr>
            <a:picLocks noChangeAspect="1"/>
          </p:cNvPicPr>
          <p:nvPr/>
        </p:nvPicPr>
        <p:blipFill>
          <a:blip r:embed="rId4"/>
          <a:stretch>
            <a:fillRect/>
          </a:stretch>
        </p:blipFill>
        <p:spPr>
          <a:xfrm>
            <a:off x="477386" y="3630970"/>
            <a:ext cx="3286125" cy="1466850"/>
          </a:xfrm>
          <a:prstGeom prst="rect">
            <a:avLst/>
          </a:prstGeom>
        </p:spPr>
      </p:pic>
      <p:pic>
        <p:nvPicPr>
          <p:cNvPr id="8" name="Picture 7">
            <a:extLst>
              <a:ext uri="{FF2B5EF4-FFF2-40B4-BE49-F238E27FC236}">
                <a16:creationId xmlns:a16="http://schemas.microsoft.com/office/drawing/2014/main" id="{D68E6B3D-B6CA-4D8F-92AB-358FB66788B0}"/>
              </a:ext>
            </a:extLst>
          </p:cNvPr>
          <p:cNvPicPr>
            <a:picLocks noChangeAspect="1"/>
          </p:cNvPicPr>
          <p:nvPr/>
        </p:nvPicPr>
        <p:blipFill>
          <a:blip r:embed="rId5"/>
          <a:stretch>
            <a:fillRect/>
          </a:stretch>
        </p:blipFill>
        <p:spPr>
          <a:xfrm>
            <a:off x="3886656" y="3327761"/>
            <a:ext cx="4541835" cy="3172967"/>
          </a:xfrm>
          <a:prstGeom prst="rect">
            <a:avLst/>
          </a:prstGeom>
        </p:spPr>
      </p:pic>
      <p:pic>
        <p:nvPicPr>
          <p:cNvPr id="10" name="Picture 9">
            <a:extLst>
              <a:ext uri="{FF2B5EF4-FFF2-40B4-BE49-F238E27FC236}">
                <a16:creationId xmlns:a16="http://schemas.microsoft.com/office/drawing/2014/main" id="{E035E51F-F72C-4DCE-B5D0-A0C49DC41960}"/>
              </a:ext>
            </a:extLst>
          </p:cNvPr>
          <p:cNvPicPr>
            <a:picLocks noChangeAspect="1"/>
          </p:cNvPicPr>
          <p:nvPr/>
        </p:nvPicPr>
        <p:blipFill>
          <a:blip r:embed="rId6"/>
          <a:stretch>
            <a:fillRect/>
          </a:stretch>
        </p:blipFill>
        <p:spPr>
          <a:xfrm>
            <a:off x="8721550" y="3368512"/>
            <a:ext cx="1356609" cy="1467559"/>
          </a:xfrm>
          <a:prstGeom prst="rect">
            <a:avLst/>
          </a:prstGeom>
        </p:spPr>
      </p:pic>
      <p:pic>
        <p:nvPicPr>
          <p:cNvPr id="12" name="Picture 11">
            <a:extLst>
              <a:ext uri="{FF2B5EF4-FFF2-40B4-BE49-F238E27FC236}">
                <a16:creationId xmlns:a16="http://schemas.microsoft.com/office/drawing/2014/main" id="{5F58103A-C222-45E8-98CE-564C1DDAB2AE}"/>
              </a:ext>
            </a:extLst>
          </p:cNvPr>
          <p:cNvPicPr>
            <a:picLocks noChangeAspect="1"/>
          </p:cNvPicPr>
          <p:nvPr/>
        </p:nvPicPr>
        <p:blipFill>
          <a:blip r:embed="rId7"/>
          <a:stretch>
            <a:fillRect/>
          </a:stretch>
        </p:blipFill>
        <p:spPr>
          <a:xfrm>
            <a:off x="8721550" y="5402442"/>
            <a:ext cx="3188228" cy="1098286"/>
          </a:xfrm>
          <a:prstGeom prst="rect">
            <a:avLst/>
          </a:prstGeom>
        </p:spPr>
      </p:pic>
      <p:sp>
        <p:nvSpPr>
          <p:cNvPr id="14" name="Arrow: Bent 13">
            <a:extLst>
              <a:ext uri="{FF2B5EF4-FFF2-40B4-BE49-F238E27FC236}">
                <a16:creationId xmlns:a16="http://schemas.microsoft.com/office/drawing/2014/main" id="{BD4EAFBD-A02D-4DF7-987A-9AFFF34D4206}"/>
              </a:ext>
            </a:extLst>
          </p:cNvPr>
          <p:cNvSpPr/>
          <p:nvPr/>
        </p:nvSpPr>
        <p:spPr>
          <a:xfrm rot="5400000">
            <a:off x="10092178" y="3982580"/>
            <a:ext cx="1349199" cy="1128889"/>
          </a:xfrm>
          <a:prstGeom prst="bentArrow">
            <a:avLst>
              <a:gd name="adj1" fmla="val 15000"/>
              <a:gd name="adj2" fmla="val 14412"/>
              <a:gd name="adj3" fmla="val 32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D3F1BA9-6AE1-4E9D-8D91-A0A6F62E8089}"/>
              </a:ext>
            </a:extLst>
          </p:cNvPr>
          <p:cNvSpPr txBox="1"/>
          <p:nvPr/>
        </p:nvSpPr>
        <p:spPr>
          <a:xfrm>
            <a:off x="477386" y="6560838"/>
            <a:ext cx="9861739"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3"/>
              </a:rPr>
              <a:t>SP2010WorkflowToPowerAutomate</a:t>
            </a:r>
            <a:r>
              <a:rPr lang="en-US" sz="1400" b="0" i="0" dirty="0">
                <a:effectLst/>
                <a:latin typeface="system-ui"/>
              </a:rPr>
              <a:t> for samples how to create workflow history lists and log information to them</a:t>
            </a:r>
            <a:endParaRPr lang="en-US" sz="1400" dirty="0"/>
          </a:p>
        </p:txBody>
      </p:sp>
    </p:spTree>
    <p:extLst>
      <p:ext uri="{BB962C8B-B14F-4D97-AF65-F5344CB8AC3E}">
        <p14:creationId xmlns:p14="http://schemas.microsoft.com/office/powerpoint/2010/main" val="284686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Send an HTTP Request to SharePoint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There are many features of classic SharePoint workflow that are not built-in to Power Automate, this is where an action such as Send an HTTP Request to SharePoint will be very valuable </a:t>
            </a:r>
          </a:p>
          <a:p>
            <a:pPr marL="285750" indent="-285750">
              <a:buFont typeface="Arial" panose="020B0604020202020204" pitchFamily="34" charset="0"/>
              <a:buChar char="•"/>
            </a:pPr>
            <a:r>
              <a:rPr lang="en-US" dirty="0"/>
              <a:t>Does not require a Premium License </a:t>
            </a:r>
          </a:p>
          <a:p>
            <a:pPr marL="285750" indent="-285750">
              <a:buFont typeface="Arial" panose="020B0604020202020204" pitchFamily="34" charset="0"/>
              <a:buChar char="•"/>
            </a:pPr>
            <a:r>
              <a:rPr lang="en-US" dirty="0"/>
              <a:t>Leverages REST API or CSOM</a:t>
            </a:r>
          </a:p>
          <a:p>
            <a:pPr marL="285750" indent="-285750">
              <a:buFont typeface="Arial" panose="020B0604020202020204" pitchFamily="34" charset="0"/>
              <a:buChar char="•"/>
            </a:pPr>
            <a:r>
              <a:rPr lang="en-US" dirty="0"/>
              <a:t>Commonly used with </a:t>
            </a:r>
            <a:r>
              <a:rPr lang="en-US" b="1" dirty="0"/>
              <a:t>Parse JSON </a:t>
            </a:r>
            <a:r>
              <a:rPr lang="en-US" dirty="0"/>
              <a:t>Action</a:t>
            </a:r>
          </a:p>
        </p:txBody>
      </p:sp>
      <p:pic>
        <p:nvPicPr>
          <p:cNvPr id="6" name="Picture 5">
            <a:extLst>
              <a:ext uri="{FF2B5EF4-FFF2-40B4-BE49-F238E27FC236}">
                <a16:creationId xmlns:a16="http://schemas.microsoft.com/office/drawing/2014/main" id="{69109178-3C26-4DAE-A638-63C2F36B1053}"/>
              </a:ext>
            </a:extLst>
          </p:cNvPr>
          <p:cNvPicPr>
            <a:picLocks noChangeAspect="1"/>
          </p:cNvPicPr>
          <p:nvPr/>
        </p:nvPicPr>
        <p:blipFill>
          <a:blip r:embed="rId3"/>
          <a:stretch>
            <a:fillRect/>
          </a:stretch>
        </p:blipFill>
        <p:spPr>
          <a:xfrm>
            <a:off x="1812715" y="3511645"/>
            <a:ext cx="8003460" cy="3242666"/>
          </a:xfrm>
          <a:prstGeom prst="rect">
            <a:avLst/>
          </a:prstGeom>
        </p:spPr>
      </p:pic>
    </p:spTree>
    <p:extLst>
      <p:ext uri="{BB962C8B-B14F-4D97-AF65-F5344CB8AC3E}">
        <p14:creationId xmlns:p14="http://schemas.microsoft.com/office/powerpoint/2010/main" val="277810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Convert many “Set Variable” to a JSON object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Many existing classic SharePoint workflow used a lot of “Set Variable” actions to set variables. </a:t>
            </a:r>
          </a:p>
          <a:p>
            <a:pPr marL="285750" indent="-285750">
              <a:buFont typeface="Arial" panose="020B0604020202020204" pitchFamily="34" charset="0"/>
              <a:buChar char="•"/>
            </a:pPr>
            <a:r>
              <a:rPr lang="en-US" dirty="0"/>
              <a:t>The large amount of “Set Variable” actions can be replaced by a “Initialize variable” action with an Object type in Power Automate. </a:t>
            </a:r>
          </a:p>
          <a:p>
            <a:pPr marL="285750" indent="-285750">
              <a:buFont typeface="Arial" panose="020B0604020202020204" pitchFamily="34" charset="0"/>
              <a:buChar char="•"/>
            </a:pPr>
            <a:r>
              <a:rPr lang="en-US" dirty="0"/>
              <a:t>An object type variable behaviors like a JSON object which can contain many properties.</a:t>
            </a:r>
          </a:p>
          <a:p>
            <a:pPr marL="285750" indent="-285750">
              <a:buFont typeface="Arial" panose="020B0604020202020204" pitchFamily="34" charset="0"/>
              <a:buChar char="•"/>
            </a:pPr>
            <a:r>
              <a:rPr lang="en-US" dirty="0"/>
              <a:t>Use variables(‘[variable-name]’).[property-name] to reference the property from a variable. </a:t>
            </a:r>
          </a:p>
          <a:p>
            <a:pPr marL="285750" indent="-285750">
              <a:buFont typeface="Arial" panose="020B0604020202020204" pitchFamily="34" charset="0"/>
              <a:buChar char="•"/>
            </a:pPr>
            <a:r>
              <a:rPr lang="en-US" dirty="0"/>
              <a:t>Leverage </a:t>
            </a:r>
            <a:r>
              <a:rPr lang="en-US" dirty="0" err="1">
                <a:hlinkClick r:id="rId3"/>
              </a:rPr>
              <a:t>setProperty</a:t>
            </a:r>
            <a:r>
              <a:rPr lang="en-US" dirty="0"/>
              <a:t>(), </a:t>
            </a:r>
            <a:r>
              <a:rPr lang="en-US" dirty="0" err="1">
                <a:hlinkClick r:id="rId4"/>
              </a:rPr>
              <a:t>addProperty</a:t>
            </a:r>
            <a:r>
              <a:rPr lang="en-US" dirty="0"/>
              <a:t>() to update or add a property to an existing object variable. </a:t>
            </a:r>
          </a:p>
        </p:txBody>
      </p:sp>
      <p:pic>
        <p:nvPicPr>
          <p:cNvPr id="12" name="Picture 11">
            <a:extLst>
              <a:ext uri="{FF2B5EF4-FFF2-40B4-BE49-F238E27FC236}">
                <a16:creationId xmlns:a16="http://schemas.microsoft.com/office/drawing/2014/main" id="{C964ABA2-A58F-4C40-B96A-CF19F4E95D44}"/>
              </a:ext>
            </a:extLst>
          </p:cNvPr>
          <p:cNvPicPr>
            <a:picLocks noChangeAspect="1"/>
          </p:cNvPicPr>
          <p:nvPr/>
        </p:nvPicPr>
        <p:blipFill>
          <a:blip r:embed="rId5"/>
          <a:stretch>
            <a:fillRect/>
          </a:stretch>
        </p:blipFill>
        <p:spPr>
          <a:xfrm>
            <a:off x="477386" y="3429000"/>
            <a:ext cx="5609524" cy="3133333"/>
          </a:xfrm>
          <a:prstGeom prst="rect">
            <a:avLst/>
          </a:prstGeom>
        </p:spPr>
      </p:pic>
      <p:pic>
        <p:nvPicPr>
          <p:cNvPr id="14" name="Picture 13">
            <a:extLst>
              <a:ext uri="{FF2B5EF4-FFF2-40B4-BE49-F238E27FC236}">
                <a16:creationId xmlns:a16="http://schemas.microsoft.com/office/drawing/2014/main" id="{ABDF276F-92E3-4AEC-BCB9-2CA1B5D52DB2}"/>
              </a:ext>
            </a:extLst>
          </p:cNvPr>
          <p:cNvPicPr>
            <a:picLocks noChangeAspect="1"/>
          </p:cNvPicPr>
          <p:nvPr/>
        </p:nvPicPr>
        <p:blipFill>
          <a:blip r:embed="rId6"/>
          <a:stretch>
            <a:fillRect/>
          </a:stretch>
        </p:blipFill>
        <p:spPr>
          <a:xfrm>
            <a:off x="6239936" y="4692816"/>
            <a:ext cx="5195707" cy="1868022"/>
          </a:xfrm>
          <a:prstGeom prst="rect">
            <a:avLst/>
          </a:prstGeom>
        </p:spPr>
      </p:pic>
      <p:pic>
        <p:nvPicPr>
          <p:cNvPr id="16" name="Picture 15">
            <a:extLst>
              <a:ext uri="{FF2B5EF4-FFF2-40B4-BE49-F238E27FC236}">
                <a16:creationId xmlns:a16="http://schemas.microsoft.com/office/drawing/2014/main" id="{7EC2E369-58BC-43E3-8C86-90E528B916B1}"/>
              </a:ext>
            </a:extLst>
          </p:cNvPr>
          <p:cNvPicPr>
            <a:picLocks noChangeAspect="1"/>
          </p:cNvPicPr>
          <p:nvPr/>
        </p:nvPicPr>
        <p:blipFill>
          <a:blip r:embed="rId7"/>
          <a:stretch>
            <a:fillRect/>
          </a:stretch>
        </p:blipFill>
        <p:spPr>
          <a:xfrm>
            <a:off x="6239937" y="3429000"/>
            <a:ext cx="5412826" cy="1061847"/>
          </a:xfrm>
          <a:prstGeom prst="rect">
            <a:avLst/>
          </a:prstGeom>
        </p:spPr>
      </p:pic>
      <p:sp>
        <p:nvSpPr>
          <p:cNvPr id="3" name="TextBox 2">
            <a:extLst>
              <a:ext uri="{FF2B5EF4-FFF2-40B4-BE49-F238E27FC236}">
                <a16:creationId xmlns:a16="http://schemas.microsoft.com/office/drawing/2014/main" id="{0612BA3F-7AC2-4D7F-AF49-8E0E2423A2D8}"/>
              </a:ext>
            </a:extLst>
          </p:cNvPr>
          <p:cNvSpPr txBox="1"/>
          <p:nvPr/>
        </p:nvSpPr>
        <p:spPr>
          <a:xfrm>
            <a:off x="477386" y="6560838"/>
            <a:ext cx="7150291"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8"/>
              </a:rPr>
              <a:t>SP2010WorkflowToPowerAutomate</a:t>
            </a:r>
            <a:r>
              <a:rPr lang="en-US" sz="1400" b="0" i="0" dirty="0">
                <a:effectLst/>
                <a:latin typeface="system-ui"/>
              </a:rPr>
              <a:t>\WorkflowHistory-Sample.zip for details</a:t>
            </a:r>
            <a:endParaRPr lang="en-US" sz="1400" dirty="0"/>
          </a:p>
        </p:txBody>
      </p:sp>
    </p:spTree>
    <p:extLst>
      <p:ext uri="{BB962C8B-B14F-4D97-AF65-F5344CB8AC3E}">
        <p14:creationId xmlns:p14="http://schemas.microsoft.com/office/powerpoint/2010/main" val="3591765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EB6-C1D6-4CD5-A39A-2423E9236F72}"/>
              </a:ext>
            </a:extLst>
          </p:cNvPr>
          <p:cNvSpPr>
            <a:spLocks noGrp="1"/>
          </p:cNvSpPr>
          <p:nvPr>
            <p:ph type="title"/>
          </p:nvPr>
        </p:nvSpPr>
        <p:spPr/>
        <p:txBody>
          <a:bodyPr/>
          <a:lstStyle/>
          <a:p>
            <a:r>
              <a:rPr lang="en-US" dirty="0"/>
              <a:t>Classic SharePoint Workflow Platforms</a:t>
            </a:r>
          </a:p>
        </p:txBody>
      </p:sp>
      <p:graphicFrame>
        <p:nvGraphicFramePr>
          <p:cNvPr id="5" name="Content Placeholder 4">
            <a:extLst>
              <a:ext uri="{FF2B5EF4-FFF2-40B4-BE49-F238E27FC236}">
                <a16:creationId xmlns:a16="http://schemas.microsoft.com/office/drawing/2014/main" id="{4772C6E3-625D-4572-AB92-9B4532566024}"/>
              </a:ext>
            </a:extLst>
          </p:cNvPr>
          <p:cNvGraphicFramePr>
            <a:graphicFrameLocks noGrp="1"/>
          </p:cNvGraphicFramePr>
          <p:nvPr>
            <p:ph idx="1"/>
            <p:extLst>
              <p:ext uri="{D42A27DB-BD31-4B8C-83A1-F6EECF244321}">
                <p14:modId xmlns:p14="http://schemas.microsoft.com/office/powerpoint/2010/main" val="296951286"/>
              </p:ext>
            </p:extLst>
          </p:nvPr>
        </p:nvGraphicFramePr>
        <p:xfrm>
          <a:off x="659306" y="1544185"/>
          <a:ext cx="11149171" cy="5068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06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Classic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533485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03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984-AC19-4924-9793-551AAF5CBE98}"/>
              </a:ext>
            </a:extLst>
          </p:cNvPr>
          <p:cNvSpPr>
            <a:spLocks noGrp="1"/>
          </p:cNvSpPr>
          <p:nvPr>
            <p:ph type="title"/>
          </p:nvPr>
        </p:nvSpPr>
        <p:spPr/>
        <p:txBody>
          <a:bodyPr/>
          <a:lstStyle/>
          <a:p>
            <a:r>
              <a:rPr lang="en-US" dirty="0"/>
              <a:t>The Current Landscape</a:t>
            </a:r>
          </a:p>
        </p:txBody>
      </p:sp>
      <p:sp>
        <p:nvSpPr>
          <p:cNvPr id="3" name="Content Placeholder 2">
            <a:extLst>
              <a:ext uri="{FF2B5EF4-FFF2-40B4-BE49-F238E27FC236}">
                <a16:creationId xmlns:a16="http://schemas.microsoft.com/office/drawing/2014/main" id="{41F756A2-1270-4ACE-ABD4-6E7370409E2C}"/>
              </a:ext>
            </a:extLst>
          </p:cNvPr>
          <p:cNvSpPr>
            <a:spLocks noGrp="1"/>
          </p:cNvSpPr>
          <p:nvPr>
            <p:ph idx="1"/>
          </p:nvPr>
        </p:nvSpPr>
        <p:spPr/>
        <p:txBody>
          <a:bodyPr/>
          <a:lstStyle/>
          <a:p>
            <a:pPr marL="0" indent="0">
              <a:buNone/>
            </a:pPr>
            <a:r>
              <a:rPr lang="en-US" dirty="0"/>
              <a:t>For building process automations in SharePoint today and into the future, flows within </a:t>
            </a:r>
            <a:r>
              <a:rPr lang="en-US" b="1" dirty="0"/>
              <a:t>Microsoft Power Automate </a:t>
            </a:r>
            <a:r>
              <a:rPr lang="en-US" dirty="0"/>
              <a:t>is the tool of choice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Diagram 3">
            <a:extLst>
              <a:ext uri="{FF2B5EF4-FFF2-40B4-BE49-F238E27FC236}">
                <a16:creationId xmlns:a16="http://schemas.microsoft.com/office/drawing/2014/main" id="{EB95848C-4EC6-44A7-94C1-F0E3A5A7F770}"/>
              </a:ext>
            </a:extLst>
          </p:cNvPr>
          <p:cNvGraphicFramePr/>
          <p:nvPr>
            <p:extLst>
              <p:ext uri="{D42A27DB-BD31-4B8C-83A1-F6EECF244321}">
                <p14:modId xmlns:p14="http://schemas.microsoft.com/office/powerpoint/2010/main" val="1768483930"/>
              </p:ext>
            </p:extLst>
          </p:nvPr>
        </p:nvGraphicFramePr>
        <p:xfrm>
          <a:off x="1826109" y="3185261"/>
          <a:ext cx="8128000" cy="32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70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2139688"/>
          </a:xfrm>
        </p:spPr>
        <p:txBody>
          <a:bodyPr/>
          <a:lstStyle/>
          <a:p>
            <a:r>
              <a:rPr lang="en-US" dirty="0">
                <a:solidFill>
                  <a:schemeClr val="bg1"/>
                </a:solidFill>
              </a:rPr>
              <a:t>Power Automate Introduction</a:t>
            </a:r>
          </a:p>
        </p:txBody>
      </p:sp>
    </p:spTree>
    <p:extLst>
      <p:ext uri="{BB962C8B-B14F-4D97-AF65-F5344CB8AC3E}">
        <p14:creationId xmlns:p14="http://schemas.microsoft.com/office/powerpoint/2010/main" val="263834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Power Apps">
      <a:dk1>
        <a:sysClr val="windowText" lastClr="000000"/>
      </a:dk1>
      <a:lt1>
        <a:sysClr val="window" lastClr="FFFFFF"/>
      </a:lt1>
      <a:dk2>
        <a:srgbClr val="44546A"/>
      </a:dk2>
      <a:lt2>
        <a:srgbClr val="E7E6E6"/>
      </a:lt2>
      <a:accent1>
        <a:srgbClr val="954F72"/>
      </a:accent1>
      <a:accent2>
        <a:srgbClr val="C490AA"/>
      </a:accent2>
      <a:accent3>
        <a:srgbClr val="A5A5A5"/>
      </a:accent3>
      <a:accent4>
        <a:srgbClr val="6F3B55"/>
      </a:accent4>
      <a:accent5>
        <a:srgbClr val="4A2739"/>
      </a:accent5>
      <a:accent6>
        <a:srgbClr val="7030A0"/>
      </a:accent6>
      <a:hlink>
        <a:srgbClr val="C490AA"/>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8FB9014236D6489710756647A3C620" ma:contentTypeVersion="6" ma:contentTypeDescription="Create a new document." ma:contentTypeScope="" ma:versionID="342eb3671ec6ef1c00ba2c0c25238946">
  <xsd:schema xmlns:xsd="http://www.w3.org/2001/XMLSchema" xmlns:xs="http://www.w3.org/2001/XMLSchema" xmlns:p="http://schemas.microsoft.com/office/2006/metadata/properties" xmlns:ns2="da73243e-180c-4757-a6fa-cc2f0071e41b" xmlns:ns3="6de14c1d-3997-405a-bb8d-f4ec20a0acfd" targetNamespace="http://schemas.microsoft.com/office/2006/metadata/properties" ma:root="true" ma:fieldsID="0347cd6d2b4a8a3540eae3a612caf62c" ns2:_="" ns3:_="">
    <xsd:import namespace="da73243e-180c-4757-a6fa-cc2f0071e41b"/>
    <xsd:import namespace="6de14c1d-3997-405a-bb8d-f4ec20a0ac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243e-180c-4757-a6fa-cc2f0071e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e14c1d-3997-405a-bb8d-f4ec20a0ac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1EFD73-AA4A-4004-80D2-682F7A27256A}">
  <ds:schemaRefs>
    <ds:schemaRef ds:uri="http://schemas.microsoft.com/sharepoint/v3/contenttype/forms"/>
  </ds:schemaRefs>
</ds:datastoreItem>
</file>

<file path=customXml/itemProps2.xml><?xml version="1.0" encoding="utf-8"?>
<ds:datastoreItem xmlns:ds="http://schemas.openxmlformats.org/officeDocument/2006/customXml" ds:itemID="{BE709A37-05AF-4A5A-BFD3-6BA87F434D1C}">
  <ds:schemaRefs>
    <ds:schemaRef ds:uri="http://schemas.microsoft.com/office/2006/documentManagement/types"/>
    <ds:schemaRef ds:uri="http://purl.org/dc/terms/"/>
    <ds:schemaRef ds:uri="http://schemas.openxmlformats.org/package/2006/metadata/core-properties"/>
    <ds:schemaRef ds:uri="0cd23a6d-5313-47a2-825b-65d15c0d5728"/>
    <ds:schemaRef ds:uri="http://purl.org/dc/dcmitype/"/>
    <ds:schemaRef ds:uri="2909746d-3174-4298-9306-3ac93a47ec5d"/>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A4F80920-9235-4873-B4F7-3CA12E7614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73243e-180c-4757-a6fa-cc2f0071e41b"/>
    <ds:schemaRef ds:uri="6de14c1d-3997-405a-bb8d-f4ec20a0a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4349</TotalTime>
  <Words>7348</Words>
  <Application>Microsoft Office PowerPoint</Application>
  <PresentationFormat>Widescreen</PresentationFormat>
  <Paragraphs>664</Paragraphs>
  <Slides>56</Slides>
  <Notes>51</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56</vt:i4>
      </vt:variant>
    </vt:vector>
  </HeadingPairs>
  <TitlesOfParts>
    <vt:vector size="73" baseType="lpstr">
      <vt:lpstr>Arial</vt:lpstr>
      <vt:lpstr>Calibri</vt:lpstr>
      <vt:lpstr>Calibri Light</vt:lpstr>
      <vt:lpstr>Open Sans</vt:lpstr>
      <vt:lpstr>Open Sans</vt:lpstr>
      <vt:lpstr>proxima-nova</vt:lpstr>
      <vt:lpstr>Raleway</vt:lpstr>
      <vt:lpstr>Roboto</vt:lpstr>
      <vt:lpstr>Segoe UI</vt:lpstr>
      <vt:lpstr>Segoe UI Condensed</vt:lpstr>
      <vt:lpstr>Segoe UI Light</vt:lpstr>
      <vt:lpstr>Segoe UI Semibold</vt:lpstr>
      <vt:lpstr>Segoe UI Semilight</vt:lpstr>
      <vt:lpstr>SegoeUI</vt:lpstr>
      <vt:lpstr>system-ui</vt:lpstr>
      <vt:lpstr>WR_Korean</vt:lpstr>
      <vt:lpstr>Office Theme</vt:lpstr>
      <vt:lpstr>PowerPoint Presentation</vt:lpstr>
      <vt:lpstr>PowerPoint Presentation</vt:lpstr>
      <vt:lpstr>Module Overview</vt:lpstr>
      <vt:lpstr>Introduction </vt:lpstr>
      <vt:lpstr>What is a SharePoint workflow</vt:lpstr>
      <vt:lpstr>Classic SharePoint Workflow Platforms</vt:lpstr>
      <vt:lpstr>Classic SharePoint Workflow Authoring</vt:lpstr>
      <vt:lpstr>The Current Landscape</vt:lpstr>
      <vt:lpstr>Power Automate Introduction</vt:lpstr>
      <vt:lpstr>Modern SharePoint Workflow Authoring</vt:lpstr>
      <vt:lpstr>Work less, do more</vt:lpstr>
      <vt:lpstr>Power Automate Templates</vt:lpstr>
      <vt:lpstr>Start a new Flow from Blank</vt:lpstr>
      <vt:lpstr>Differences between a business process flow and a regular flow in Power Automate </vt:lpstr>
      <vt:lpstr>SharePoint Power Automate Integrations</vt:lpstr>
      <vt:lpstr>Power Automate Connectivity</vt:lpstr>
      <vt:lpstr>Power Automate Mobile App</vt:lpstr>
      <vt:lpstr>Office 365 licenses that include Power Automate</vt:lpstr>
      <vt:lpstr>Summary of Power Automate for Office 365</vt:lpstr>
      <vt:lpstr>Approval Tasks in Power Automate</vt:lpstr>
      <vt:lpstr>Approval Actions</vt:lpstr>
      <vt:lpstr>SharePoint Designer vs Power Automate: Comparisons</vt:lpstr>
      <vt:lpstr>SharePoint Designer Vs Power Automate – Building Blocks</vt:lpstr>
      <vt:lpstr>SharePoint Designer Workflow Types</vt:lpstr>
      <vt:lpstr>Power Automate Workflow Types</vt:lpstr>
      <vt:lpstr>Environment Comparison</vt:lpstr>
      <vt:lpstr>Navigation Comparision</vt:lpstr>
      <vt:lpstr>SPD Workflow Tasks vs Power Automate Tasks</vt:lpstr>
      <vt:lpstr>SharePoint Built in OOB Workflows vs  Power Automate equivalent options</vt:lpstr>
      <vt:lpstr>Triggers Comparison  </vt:lpstr>
      <vt:lpstr>Actions Comparison  </vt:lpstr>
      <vt:lpstr>SharePoint Designer vs  Power Automate  Actions - List Items</vt:lpstr>
      <vt:lpstr>SharePoint Designer vs  Power Automate   Actions - Files</vt:lpstr>
      <vt:lpstr> SharePoint Designer  vs  Power Automate   Actions - Users and Permissions </vt:lpstr>
      <vt:lpstr> SharePoint Designer vs  Power Automate   Actions - Workflow </vt:lpstr>
      <vt:lpstr> SharePoint Designer  vs  Power Automate   Actions - Tasks </vt:lpstr>
      <vt:lpstr>Variables Comparison  </vt:lpstr>
      <vt:lpstr>Conditions Comparison  </vt:lpstr>
      <vt:lpstr>Stages/Steps Comparison  </vt:lpstr>
      <vt:lpstr>Differences between a business process flow and a regular flow in Power Automate </vt:lpstr>
      <vt:lpstr>Looping Comparison  </vt:lpstr>
      <vt:lpstr>Looping  in Power Automate  </vt:lpstr>
      <vt:lpstr>Expressions Comparison  </vt:lpstr>
      <vt:lpstr>How to check workflow instances - difference</vt:lpstr>
      <vt:lpstr>How to check workflow instances - difference</vt:lpstr>
      <vt:lpstr>Power Automate Audit Log Events</vt:lpstr>
      <vt:lpstr>Transformation Tips</vt:lpstr>
      <vt:lpstr>Workflow to Power Automate Best Practices</vt:lpstr>
      <vt:lpstr>Power Automate End User Training </vt:lpstr>
      <vt:lpstr>Workflow Transformation Tracking </vt:lpstr>
      <vt:lpstr>Workflow Status Column </vt:lpstr>
      <vt:lpstr>Workflow History List</vt:lpstr>
      <vt:lpstr>Workflow History List - Sample</vt:lpstr>
      <vt:lpstr>Send an HTTP Request to SharePoint</vt:lpstr>
      <vt:lpstr>Convert many “Set Variable” to a JSON object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 Angelo</dc:creator>
  <cp:lastModifiedBy>Erika Prieto</cp:lastModifiedBy>
  <cp:revision>40</cp:revision>
  <dcterms:created xsi:type="dcterms:W3CDTF">2020-07-27T21:25:46Z</dcterms:created>
  <dcterms:modified xsi:type="dcterms:W3CDTF">2022-07-05T00:48:56Z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2020-07-27T21:26:10Z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9116bf3f-ce2e-4c9e-8a24-92fec203dd2d</vt:lpwstr>
  </property>
  <property fmtid="{D5CDD505-2E9C-101B-9397-08002B2CF9AE}" pid="8" name="MSIP_Label_f42aa342-8706-4288-bd11-ebb85995028c_ContentBits">
    <vt:lpwstr>0</vt:lpwstr>
  </property>
  <property fmtid="{D5CDD505-2E9C-101B-9397-08002B2CF9AE}" pid="9" name="ContentTypeId">
    <vt:lpwstr>0x010100A88FB9014236D6489710756647A3C620</vt:lpwstr>
  </property>
</Properties>
</file>